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65" r:id="rId3"/>
    <p:sldId id="266" r:id="rId4"/>
    <p:sldId id="272" r:id="rId5"/>
    <p:sldId id="267" r:id="rId6"/>
    <p:sldId id="257" r:id="rId7"/>
    <p:sldId id="276" r:id="rId8"/>
    <p:sldId id="271" r:id="rId9"/>
    <p:sldId id="259" r:id="rId10"/>
    <p:sldId id="273" r:id="rId11"/>
    <p:sldId id="275" r:id="rId12"/>
    <p:sldId id="269" r:id="rId13"/>
    <p:sldId id="270" r:id="rId14"/>
    <p:sldId id="263" r:id="rId15"/>
    <p:sldId id="264" r:id="rId16"/>
    <p:sldId id="274" r:id="rId17"/>
    <p:sldId id="277" r:id="rId18"/>
    <p:sldId id="27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D8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08" autoAdjust="0"/>
  </p:normalViewPr>
  <p:slideViewPr>
    <p:cSldViewPr snapToGrid="0" snapToObjects="1">
      <p:cViewPr>
        <p:scale>
          <a:sx n="100" d="100"/>
          <a:sy n="100" d="100"/>
        </p:scale>
        <p:origin x="-186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C21EB-6BA3-494C-91BD-F9D9BBF98189}" type="datetimeFigureOut">
              <a:rPr lang="en-US" smtClean="0"/>
              <a:t>10/4/2016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726D7B-9D26-A743-9474-5D238B97914D}" type="slidenum">
              <a:rPr lang="en-US" smtClean="0"/>
              <a:t>‹#›</a:t>
            </a:fld>
            <a:endParaRPr lang="en-US"/>
          </a:p>
        </p:txBody>
      </p:sp>
    </p:spTree>
    <p:extLst>
      <p:ext uri="{BB962C8B-B14F-4D97-AF65-F5344CB8AC3E}">
        <p14:creationId xmlns:p14="http://schemas.microsoft.com/office/powerpoint/2010/main" val="37014465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boardcertifiedteachers.org/sites/default/files/EAYA-CTE.pdf"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boardcertifiedteachers.org/sites/default/files/WL_Candidates_Prerequisite_FAQ.pdf" TargetMode="External"/><Relationship Id="rId4" Type="http://schemas.openxmlformats.org/officeDocument/2006/relationships/hyperlink" Target="http://boardcertifiedteachers.org/sites/default/files/EAYA_CTE_Component1.pdf"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25 sets of teaching standards</a:t>
            </a:r>
            <a:r>
              <a:rPr lang="en-US" baseline="0" dirty="0" smtClean="0"/>
              <a:t> from Art to World Languages, for teachers who teach preschool students to high school students.  These are the highest standards in the nation</a:t>
            </a:r>
          </a:p>
          <a:p>
            <a:pPr>
              <a:buFont typeface="Arial" pitchFamily="34" charset="0"/>
              <a:buChar char="•"/>
            </a:pPr>
            <a:r>
              <a:rPr lang="en-US" baseline="0" dirty="0" smtClean="0"/>
              <a:t>A teacher earns certification once he/she shows they have met the standards through classroom based evidence and content knowledge evidence.  </a:t>
            </a:r>
          </a:p>
          <a:p>
            <a:pPr>
              <a:buFont typeface="Arial" pitchFamily="34" charset="0"/>
              <a:buChar char="•"/>
            </a:pPr>
            <a:r>
              <a:rPr lang="en-US" baseline="0" dirty="0" smtClean="0"/>
              <a:t>National Board is committed to Teacher leadership by accomplished teachers.</a:t>
            </a:r>
            <a:endParaRPr lang="en-US" dirty="0"/>
          </a:p>
        </p:txBody>
      </p:sp>
      <p:sp>
        <p:nvSpPr>
          <p:cNvPr id="4" name="Slide Number Placeholder 3"/>
          <p:cNvSpPr>
            <a:spLocks noGrp="1"/>
          </p:cNvSpPr>
          <p:nvPr>
            <p:ph type="sldNum" sz="quarter" idx="10"/>
          </p:nvPr>
        </p:nvSpPr>
        <p:spPr/>
        <p:txBody>
          <a:bodyPr/>
          <a:lstStyle/>
          <a:p>
            <a:pPr>
              <a:defRPr/>
            </a:pPr>
            <a:fld id="{78A9EED1-484C-CE4E-9D7B-9DCF0BDF4FD6}"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47919" eaLnBrk="0" fontAlgn="base" hangingPunct="0">
              <a:spcBef>
                <a:spcPct val="30000"/>
              </a:spcBef>
              <a:spcAft>
                <a:spcPct val="0"/>
              </a:spcAft>
              <a:defRPr/>
            </a:pPr>
            <a:r>
              <a:rPr lang="en-US" baseline="0" dirty="0" smtClean="0"/>
              <a:t>Teachers are responsible for maintaining your own certificate. Ambassadors and facilitators often say, “</a:t>
            </a:r>
            <a:r>
              <a:rPr lang="en-US" dirty="0" smtClean="0"/>
              <a:t>I am not a certification</a:t>
            </a:r>
            <a:r>
              <a:rPr lang="en-US" baseline="0" dirty="0" smtClean="0"/>
              <a:t> expert and maintaining your certificate is completely up to you, the teacher.”</a:t>
            </a:r>
          </a:p>
          <a:p>
            <a:pPr defTabSz="447919" eaLnBrk="0" fontAlgn="base" hangingPunct="0">
              <a:spcBef>
                <a:spcPct val="30000"/>
              </a:spcBef>
              <a:spcAft>
                <a:spcPct val="0"/>
              </a:spcAft>
              <a:defRPr/>
            </a:pPr>
            <a:r>
              <a:rPr lang="en-US" b="1" baseline="0" dirty="0" smtClean="0"/>
              <a:t>Pose the question</a:t>
            </a:r>
            <a:r>
              <a:rPr lang="en-US" baseline="0" dirty="0" smtClean="0"/>
              <a:t>, “What do you need to do now to determine your certification decision timeline?”</a:t>
            </a:r>
          </a:p>
          <a:p>
            <a:r>
              <a:rPr lang="en-US" baseline="0" dirty="0" smtClean="0"/>
              <a:t>Have teachers contact the OSPI certification office for information about their certificate.</a:t>
            </a:r>
          </a:p>
          <a:p>
            <a:endParaRPr lang="en-US" dirty="0" smtClean="0"/>
          </a:p>
          <a:p>
            <a:r>
              <a:rPr lang="en-US" dirty="0" smtClean="0"/>
              <a:t>Ambassadors—you may choose to refer</a:t>
            </a:r>
            <a:r>
              <a:rPr lang="en-US" baseline="0" dirty="0" smtClean="0"/>
              <a:t> potential candidates to the </a:t>
            </a:r>
            <a:r>
              <a:rPr lang="en-US" baseline="0" dirty="0" err="1" smtClean="0"/>
              <a:t>ProTeach</a:t>
            </a:r>
            <a:r>
              <a:rPr lang="en-US" baseline="0" dirty="0" smtClean="0"/>
              <a:t>/National Board matrix handout at this point.</a:t>
            </a:r>
          </a:p>
          <a:p>
            <a:pPr defTabSz="447919" eaLnBrk="0" fontAlgn="base" hangingPunct="0">
              <a:spcBef>
                <a:spcPct val="30000"/>
              </a:spcBef>
              <a:spcAft>
                <a:spcPct val="0"/>
              </a:spcAft>
              <a:defRPr/>
            </a:pPr>
            <a:endParaRPr lang="en-US" baseline="0" dirty="0" smtClean="0"/>
          </a:p>
          <a:p>
            <a:r>
              <a:rPr lang="en-US" dirty="0" smtClean="0"/>
              <a:t>As potential candidates</a:t>
            </a:r>
            <a:r>
              <a:rPr lang="en-US" baseline="0" dirty="0" smtClean="0"/>
              <a:t> </a:t>
            </a:r>
            <a:r>
              <a:rPr lang="en-US" dirty="0" smtClean="0"/>
              <a:t>consider National</a:t>
            </a:r>
            <a:r>
              <a:rPr lang="en-US" baseline="0" dirty="0" smtClean="0"/>
              <a:t> Board</a:t>
            </a:r>
            <a:r>
              <a:rPr lang="en-US" dirty="0" smtClean="0"/>
              <a:t> certification</a:t>
            </a:r>
            <a:r>
              <a:rPr lang="en-US" baseline="0" dirty="0" smtClean="0"/>
              <a:t>, they need to get to know their teaching certificate timeline.</a:t>
            </a:r>
          </a:p>
          <a:p>
            <a:r>
              <a:rPr lang="en-US" dirty="0" smtClean="0"/>
              <a:t>The</a:t>
            </a:r>
            <a:r>
              <a:rPr lang="en-US" baseline="0" dirty="0" smtClean="0"/>
              <a:t> </a:t>
            </a:r>
            <a:r>
              <a:rPr lang="en-US" dirty="0" smtClean="0"/>
              <a:t>Professional</a:t>
            </a:r>
            <a:r>
              <a:rPr lang="en-US" baseline="0" dirty="0" smtClean="0"/>
              <a:t> Educator Standards Board is in charge of all issues around teacher certification.</a:t>
            </a:r>
          </a:p>
          <a:p>
            <a:r>
              <a:rPr lang="en-US" dirty="0" smtClean="0"/>
              <a:t>There</a:t>
            </a:r>
            <a:r>
              <a:rPr lang="en-US" baseline="0" dirty="0" smtClean="0"/>
              <a:t> was a PESB rule change at the March, 2014 meeting about residency certificate holders pursuing National Board Certification.</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change aligns National Board with  Pro Teach reissuance criterion.   The ruling now allows National Board candidates to sign an affidavit of intent for earning their certification. </a:t>
            </a:r>
            <a:r>
              <a:rPr lang="en-US" dirty="0" smtClean="0"/>
              <a:t>http://www.k12.wa.us/certification/</a:t>
            </a:r>
            <a:r>
              <a:rPr lang="en-US" dirty="0" err="1" smtClean="0"/>
              <a:t>nbpts</a:t>
            </a:r>
            <a:r>
              <a:rPr lang="en-US" dirty="0" smtClean="0"/>
              <a:t>/</a:t>
            </a:r>
            <a:r>
              <a:rPr lang="en-US" dirty="0" err="1" smtClean="0"/>
              <a:t>Renewal.aspx</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3343E44-5E28-4165-A115-16B654509D9D}" type="slidenum">
              <a:rPr lang="en-US" smtClean="0"/>
              <a:pPr/>
              <a:t>12</a:t>
            </a:fld>
            <a:endParaRPr lang="en-US"/>
          </a:p>
        </p:txBody>
      </p:sp>
    </p:spTree>
    <p:extLst>
      <p:ext uri="{BB962C8B-B14F-4D97-AF65-F5344CB8AC3E}">
        <p14:creationId xmlns:p14="http://schemas.microsoft.com/office/powerpoint/2010/main" val="3282402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Aft>
                <a:spcPts val="588"/>
              </a:spcAft>
            </a:pPr>
            <a:r>
              <a:rPr lang="en-US" altLang="en-US" b="0" dirty="0" smtClean="0">
                <a:latin typeface="Arial" panose="020B0604020202020204" pitchFamily="34" charset="0"/>
                <a:cs typeface="Arial" panose="020B0604020202020204" pitchFamily="34" charset="0"/>
              </a:rPr>
              <a:t>Affordability - The total cost of certification will decrease from $2565 to $1,975, with each of the four components costing $475. Candidates will have the option to pay for and submit components separately.</a:t>
            </a:r>
          </a:p>
          <a:p>
            <a:pPr algn="ctr">
              <a:spcBef>
                <a:spcPts val="1176"/>
              </a:spcBef>
              <a:spcAft>
                <a:spcPts val="588"/>
              </a:spcAft>
            </a:pPr>
            <a:r>
              <a:rPr lang="en-US" altLang="en-US" u="sng" dirty="0">
                <a:latin typeface="Arial" panose="020B0604020202020204" pitchFamily="34" charset="0"/>
                <a:cs typeface="Arial" panose="020B0604020202020204" pitchFamily="34" charset="0"/>
              </a:rPr>
              <a:t>Two important price points</a:t>
            </a:r>
          </a:p>
          <a:p>
            <a:pPr algn="ctr">
              <a:spcAft>
                <a:spcPts val="588"/>
              </a:spcAft>
            </a:pPr>
            <a:r>
              <a:rPr lang="en-US" altLang="en-US" dirty="0">
                <a:latin typeface="Arial" panose="020B0604020202020204" pitchFamily="34" charset="0"/>
                <a:cs typeface="Arial" panose="020B0604020202020204" pitchFamily="34" charset="0"/>
              </a:rPr>
              <a:t>$475 for each component</a:t>
            </a:r>
          </a:p>
          <a:p>
            <a:pPr algn="ctr">
              <a:spcAft>
                <a:spcPts val="588"/>
              </a:spcAft>
            </a:pPr>
            <a:r>
              <a:rPr lang="en-US" altLang="en-US" dirty="0">
                <a:latin typeface="Arial" panose="020B0604020202020204" pitchFamily="34" charset="0"/>
                <a:cs typeface="Arial" panose="020B0604020202020204" pitchFamily="34" charset="0"/>
              </a:rPr>
              <a:t>$75 nonrefundable cycle enrollment fee (paid annually)</a:t>
            </a:r>
          </a:p>
          <a:p>
            <a:endParaRPr lang="en-US" dirty="0" smtClean="0"/>
          </a:p>
          <a:p>
            <a:r>
              <a:rPr lang="en-US" dirty="0" smtClean="0"/>
              <a:t>There will still be a conditional loan available from OSPI.  The conditions for that are:  a candidate must</a:t>
            </a:r>
            <a:r>
              <a:rPr lang="en-US" baseline="0" dirty="0" smtClean="0"/>
              <a:t> submit an application, a candidate must be participating in a cohort of support from an approved support provider and a candidate must agree to pay back the loan once they certify or choose to not pursue certification.</a:t>
            </a:r>
            <a:endParaRPr lang="en-US" dirty="0"/>
          </a:p>
        </p:txBody>
      </p:sp>
      <p:sp>
        <p:nvSpPr>
          <p:cNvPr id="4" name="Slide Number Placeholder 3"/>
          <p:cNvSpPr>
            <a:spLocks noGrp="1"/>
          </p:cNvSpPr>
          <p:nvPr>
            <p:ph type="sldNum" sz="quarter" idx="10"/>
          </p:nvPr>
        </p:nvSpPr>
        <p:spPr/>
        <p:txBody>
          <a:bodyPr/>
          <a:lstStyle/>
          <a:p>
            <a:pPr>
              <a:defRPr/>
            </a:pPr>
            <a:fld id="{78A9EED1-484C-CE4E-9D7B-9DCF0BDF4FD6}" type="slidenum">
              <a:rPr lang="en-US" smtClean="0"/>
              <a:pPr>
                <a:defRPr/>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Qualifying Challenging Schools:</a:t>
            </a:r>
          </a:p>
          <a:p>
            <a:r>
              <a:rPr lang="en-US" dirty="0" smtClean="0"/>
              <a:t>Elementary</a:t>
            </a:r>
            <a:r>
              <a:rPr lang="en-US" baseline="0" dirty="0" smtClean="0"/>
              <a:t> School: 70% Free and Reduced Lunch</a:t>
            </a:r>
          </a:p>
          <a:p>
            <a:r>
              <a:rPr lang="en-US" baseline="0" dirty="0" smtClean="0"/>
              <a:t>Middle School: 60% Free and Reduced Lunch</a:t>
            </a:r>
          </a:p>
          <a:p>
            <a:r>
              <a:rPr lang="en-US" baseline="0" dirty="0" smtClean="0"/>
              <a:t>High School: 50% Free and Reduced Lunch</a:t>
            </a:r>
          </a:p>
          <a:p>
            <a:endParaRPr lang="en-US" baseline="0" dirty="0" smtClean="0"/>
          </a:p>
          <a:p>
            <a:r>
              <a:rPr lang="en-US" baseline="0" dirty="0" smtClean="0"/>
              <a:t>Official list of qualifying schools available at https://www.k12.wa.us/certification/</a:t>
            </a:r>
            <a:r>
              <a:rPr lang="en-US" baseline="0" dirty="0" err="1" smtClean="0"/>
              <a:t>nbpts</a:t>
            </a:r>
            <a:r>
              <a:rPr lang="en-US" baseline="0" dirty="0" smtClean="0"/>
              <a:t>/</a:t>
            </a:r>
            <a:r>
              <a:rPr lang="en-US" baseline="0" dirty="0" err="1" smtClean="0"/>
              <a:t>TeacherBonus.aspx</a:t>
            </a:r>
            <a:endParaRPr lang="en-US" baseline="0" dirty="0" smtClean="0"/>
          </a:p>
          <a:p>
            <a:endParaRPr lang="en-US" baseline="0" dirty="0" smtClean="0"/>
          </a:p>
          <a:p>
            <a:r>
              <a:rPr lang="en-US" sz="1200" kern="1200" dirty="0" smtClean="0">
                <a:solidFill>
                  <a:schemeClr val="tx1"/>
                </a:solidFill>
                <a:latin typeface="+mn-lt"/>
                <a:ea typeface="+mn-ea"/>
                <a:cs typeface="+mn-cs"/>
              </a:rPr>
              <a:t>The first year’s bonus is prorated at 60%, as NBCTs certify partway through the year.</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06A3B92-3641-4E44-8904-093FEE500481}" type="slidenum">
              <a:rPr lang="en-US" smtClean="0"/>
              <a:t>14</a:t>
            </a:fld>
            <a:endParaRPr lang="en-US"/>
          </a:p>
        </p:txBody>
      </p:sp>
    </p:spTree>
    <p:extLst>
      <p:ext uri="{BB962C8B-B14F-4D97-AF65-F5344CB8AC3E}">
        <p14:creationId xmlns:p14="http://schemas.microsoft.com/office/powerpoint/2010/main" val="2795727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OSPI</a:t>
            </a:r>
            <a:r>
              <a:rPr lang="en-US" baseline="0" dirty="0" smtClean="0"/>
              <a:t> Conditional Loan Application: http://www.k12.wa.us/Certification/</a:t>
            </a:r>
            <a:r>
              <a:rPr lang="en-US" baseline="0" dirty="0" err="1" smtClean="0"/>
              <a:t>nbpts</a:t>
            </a:r>
            <a:r>
              <a:rPr lang="en-US" baseline="0" dirty="0" smtClean="0"/>
              <a:t>/Candidacy/</a:t>
            </a:r>
            <a:r>
              <a:rPr lang="en-US" baseline="0" dirty="0" err="1" smtClean="0"/>
              <a:t>Loans.aspx</a:t>
            </a:r>
            <a:endParaRPr lang="en-US" baseline="0" dirty="0" smtClean="0"/>
          </a:p>
          <a:p>
            <a:endParaRPr lang="en-US" dirty="0" smtClean="0"/>
          </a:p>
          <a:p>
            <a:r>
              <a:rPr lang="en-US" dirty="0" smtClean="0"/>
              <a:t>OSPI list of approved National Board Cohort</a:t>
            </a:r>
            <a:r>
              <a:rPr lang="en-US" baseline="0" dirty="0" smtClean="0"/>
              <a:t> Support Groups:</a:t>
            </a:r>
            <a:endParaRPr lang="en-US" dirty="0" smtClean="0"/>
          </a:p>
          <a:p>
            <a:r>
              <a:rPr lang="en-US" dirty="0" smtClean="0"/>
              <a:t>http://www.k12.wa.us/Certification/</a:t>
            </a:r>
            <a:r>
              <a:rPr lang="en-US" dirty="0" err="1" smtClean="0"/>
              <a:t>nbpts</a:t>
            </a:r>
            <a:r>
              <a:rPr lang="en-US" dirty="0" smtClean="0"/>
              <a:t>/Candidacy/</a:t>
            </a:r>
            <a:r>
              <a:rPr lang="en-US" dirty="0" err="1" smtClean="0"/>
              <a:t>Support.aspx</a:t>
            </a:r>
            <a:endParaRPr lang="en-US" dirty="0" smtClean="0"/>
          </a:p>
          <a:p>
            <a:endParaRPr lang="en-US" dirty="0" smtClean="0"/>
          </a:p>
          <a:p>
            <a:r>
              <a:rPr lang="en-US" dirty="0" smtClean="0"/>
              <a:t>Look</a:t>
            </a:r>
            <a:r>
              <a:rPr lang="en-US" baseline="0" dirty="0" smtClean="0"/>
              <a:t> at this list of cohort groups before the presentation to determine what support is available to candidates in your area.</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3343E44-5E28-4165-A115-16B654509D9D}" type="slidenum">
              <a:rPr lang="en-US" smtClean="0"/>
              <a:pPr/>
              <a:t>15</a:t>
            </a:fld>
            <a:endParaRPr lang="en-US"/>
          </a:p>
        </p:txBody>
      </p:sp>
    </p:spTree>
    <p:extLst>
      <p:ext uri="{BB962C8B-B14F-4D97-AF65-F5344CB8AC3E}">
        <p14:creationId xmlns:p14="http://schemas.microsoft.com/office/powerpoint/2010/main" val="1543443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itchFamily="34" charset="0"/>
              </a:rPr>
              <a:t>Time:  5</a:t>
            </a:r>
            <a:r>
              <a:rPr lang="en-US" baseline="0" dirty="0" smtClean="0">
                <a:latin typeface="Arial" pitchFamily="34" charset="0"/>
              </a:rPr>
              <a:t> min</a:t>
            </a:r>
            <a:endParaRPr lang="en-US" dirty="0" smtClean="0">
              <a:latin typeface="Arial" pitchFamily="34" charset="0"/>
            </a:endParaRPr>
          </a:p>
          <a:p>
            <a:r>
              <a:rPr lang="en-US" dirty="0" smtClean="0">
                <a:latin typeface="Arial" pitchFamily="34" charset="0"/>
              </a:rPr>
              <a:t>Trainer</a:t>
            </a:r>
            <a:r>
              <a:rPr lang="en-US" baseline="0" dirty="0" smtClean="0">
                <a:latin typeface="Arial" pitchFamily="34" charset="0"/>
              </a:rPr>
              <a:t> Notes:  </a:t>
            </a:r>
          </a:p>
          <a:p>
            <a:r>
              <a:rPr lang="en-US" baseline="0" dirty="0" smtClean="0">
                <a:latin typeface="Arial" pitchFamily="34" charset="0"/>
              </a:rPr>
              <a:t>Materials:  </a:t>
            </a:r>
          </a:p>
          <a:p>
            <a:r>
              <a:rPr lang="en-US" baseline="0" dirty="0" smtClean="0">
                <a:latin typeface="Arial" pitchFamily="34" charset="0"/>
              </a:rPr>
              <a:t>Tell Participants: please open to your Guide to National board certification.  This table can be found on page the bottom of page 4.  Read through these dates.  Tab this chart… you’ll use it on the mapping graphic organizer in a few minutes.</a:t>
            </a:r>
            <a:endParaRPr lang="en-US" dirty="0" smtClean="0">
              <a:latin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ECD6AC9D-92D2-174E-B7F7-1734A42C1788}" type="slidenum">
              <a:rPr lang="en-US" smtClean="0"/>
              <a:t>16</a:t>
            </a:fld>
            <a:endParaRPr lang="en-US"/>
          </a:p>
        </p:txBody>
      </p:sp>
    </p:spTree>
    <p:extLst>
      <p:ext uri="{BB962C8B-B14F-4D97-AF65-F5344CB8AC3E}">
        <p14:creationId xmlns:p14="http://schemas.microsoft.com/office/powerpoint/2010/main" val="2623002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Bottom line is to positively impact student learning.</a:t>
            </a:r>
          </a:p>
          <a:p>
            <a:r>
              <a:rPr lang="en-US" dirty="0">
                <a:ea typeface="ＭＳ Ｐゴシック" charset="0"/>
                <a:cs typeface="ＭＳ Ｐゴシック" charset="0"/>
              </a:rPr>
              <a:t>Research shows that NBCTs have a greater impact on student learning and achievement than non-certified teachers, with their students outperforming their peers in other classrooms.  Students of Board-certified teachers regularly engage in purposeful learning experiences tied to their unique needs and interests.  As a result, students and their parents increasingly seek out educators who have met the profession’s highest standards.</a:t>
            </a:r>
            <a:endParaRPr lang="en-US" dirty="0" smtClean="0"/>
          </a:p>
          <a:p>
            <a:endParaRPr lang="en-US" dirty="0" smtClean="0"/>
          </a:p>
          <a:p>
            <a:r>
              <a:rPr lang="en-US" dirty="0">
                <a:latin typeface="Palatino Linotype" panose="02040502050505030304" pitchFamily="18" charset="0"/>
              </a:rPr>
              <a:t>The principals of National Board </a:t>
            </a:r>
            <a:r>
              <a:rPr lang="en-US" dirty="0" smtClean="0">
                <a:latin typeface="Palatino Linotype" panose="02040502050505030304" pitchFamily="18" charset="0"/>
              </a:rPr>
              <a:t>Certification are:</a:t>
            </a:r>
            <a:endParaRPr lang="en-US" dirty="0">
              <a:latin typeface="Palatino Linotype" panose="02040502050505030304" pitchFamily="18" charset="0"/>
            </a:endParaRPr>
          </a:p>
          <a:p>
            <a:pPr>
              <a:buFont typeface="Arial" pitchFamily="34" charset="0"/>
              <a:buChar char="•"/>
            </a:pPr>
            <a:r>
              <a:rPr lang="en-US" dirty="0">
                <a:latin typeface="Palatino Linotype" panose="02040502050505030304" pitchFamily="18" charset="0"/>
              </a:rPr>
              <a:t>National Board Standards </a:t>
            </a:r>
          </a:p>
          <a:p>
            <a:pPr>
              <a:buFont typeface="Arial" pitchFamily="34" charset="0"/>
              <a:buChar char="•"/>
            </a:pPr>
            <a:r>
              <a:rPr lang="en-US" dirty="0">
                <a:latin typeface="Palatino Linotype" panose="02040502050505030304" pitchFamily="18" charset="0"/>
              </a:rPr>
              <a:t>Five Core Propositions</a:t>
            </a:r>
          </a:p>
          <a:p>
            <a:pPr>
              <a:buFont typeface="Arial" pitchFamily="34" charset="0"/>
              <a:buChar char="•"/>
            </a:pPr>
            <a:r>
              <a:rPr lang="en-US" dirty="0">
                <a:latin typeface="Palatino Linotype" panose="02040502050505030304" pitchFamily="18" charset="0"/>
              </a:rPr>
              <a:t>Architecture of Accomplished Teaching </a:t>
            </a:r>
          </a:p>
          <a:p>
            <a:pPr>
              <a:buFont typeface="Arial" pitchFamily="34" charset="0"/>
              <a:buChar char="•"/>
            </a:pPr>
            <a:r>
              <a:rPr lang="en-US" dirty="0">
                <a:latin typeface="Palatino Linotype" panose="02040502050505030304" pitchFamily="18" charset="0"/>
              </a:rPr>
              <a:t>A</a:t>
            </a:r>
            <a:r>
              <a:rPr lang="en-US" dirty="0">
                <a:solidFill>
                  <a:srgbClr val="FF0000"/>
                </a:solidFill>
                <a:latin typeface="Palatino Linotype" panose="02040502050505030304" pitchFamily="18" charset="0"/>
              </a:rPr>
              <a:t> </a:t>
            </a:r>
            <a:r>
              <a:rPr lang="en-US" dirty="0">
                <a:latin typeface="Palatino Linotype" panose="02040502050505030304" pitchFamily="18" charset="0"/>
              </a:rPr>
              <a:t>performance-based, peer-review model </a:t>
            </a:r>
          </a:p>
          <a:p>
            <a:pPr>
              <a:buFont typeface="Arial" pitchFamily="34" charset="0"/>
              <a:buChar char="•"/>
            </a:pPr>
            <a:r>
              <a:rPr lang="en-US" dirty="0">
                <a:latin typeface="Palatino Linotype" panose="02040502050505030304" pitchFamily="18" charset="0"/>
              </a:rPr>
              <a:t>Content knowledge and commitment to student learning </a:t>
            </a:r>
          </a:p>
          <a:p>
            <a:endParaRPr lang="en-US" b="1" dirty="0" smtClean="0"/>
          </a:p>
          <a:p>
            <a:endParaRPr lang="en-US" dirty="0">
              <a:latin typeface="Palatino Linotype" panose="0204050205050503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78A9EED1-484C-CE4E-9D7B-9DCF0BDF4FD6}"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Shape 4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35" name="Shape 435"/>
          <p:cNvSpPr txBox="1">
            <a:spLocks noGrp="1"/>
          </p:cNvSpPr>
          <p:nvPr>
            <p:ph type="body" idx="1"/>
          </p:nvPr>
        </p:nvSpPr>
        <p:spPr>
          <a:xfrm>
            <a:off x="685801" y="4343400"/>
            <a:ext cx="5486399" cy="4114799"/>
          </a:xfrm>
          <a:prstGeom prst="rect">
            <a:avLst/>
          </a:prstGeom>
          <a:noFill/>
          <a:ln>
            <a:noFill/>
          </a:ln>
        </p:spPr>
        <p:txBody>
          <a:bodyPr lIns="91425" tIns="45700" rIns="91425" bIns="45700" anchor="t" anchorCtr="0">
            <a:noAutofit/>
          </a:bodyPr>
          <a:lstStyle/>
          <a:p>
            <a:pPr lvl="0" rtl="0">
              <a:spcBef>
                <a:spcPts val="0"/>
              </a:spcBef>
              <a:buClr>
                <a:schemeClr val="dk1"/>
              </a:buClr>
              <a:buSzPct val="25000"/>
              <a:buFont typeface="Arial"/>
              <a:buNone/>
            </a:pPr>
            <a:r>
              <a:rPr lang="en-US" b="1" u="sng" dirty="0"/>
              <a:t>Time:</a:t>
            </a:r>
            <a:r>
              <a:rPr lang="en-US" dirty="0"/>
              <a:t> 2 minutes</a:t>
            </a:r>
          </a:p>
          <a:p>
            <a:pPr lvl="0" rtl="0">
              <a:spcBef>
                <a:spcPts val="0"/>
              </a:spcBef>
              <a:buClr>
                <a:schemeClr val="dk1"/>
              </a:buClr>
              <a:buSzPct val="25000"/>
              <a:buFont typeface="Arial"/>
              <a:buNone/>
            </a:pPr>
            <a:r>
              <a:rPr lang="en-US" b="1" u="sng" dirty="0"/>
              <a:t>Trainer Notes</a:t>
            </a:r>
            <a:r>
              <a:rPr lang="en-US" b="1" u="sng" dirty="0" smtClean="0"/>
              <a:t>: </a:t>
            </a:r>
            <a:r>
              <a:rPr lang="en-US" dirty="0" smtClean="0"/>
              <a:t> </a:t>
            </a:r>
            <a:r>
              <a:rPr lang="en-US" dirty="0"/>
              <a:t>Either the trainer can read them or elicit candidate participation.</a:t>
            </a:r>
          </a:p>
          <a:p>
            <a:pPr lvl="0">
              <a:spcBef>
                <a:spcPts val="0"/>
              </a:spcBef>
              <a:buClr>
                <a:schemeClr val="dk1"/>
              </a:buClr>
              <a:buSzPct val="25000"/>
              <a:buFont typeface="Arial"/>
              <a:buNone/>
            </a:pPr>
            <a:r>
              <a:rPr lang="en-US" b="1" u="sng" dirty="0" smtClean="0"/>
              <a:t>Tell </a:t>
            </a:r>
            <a:r>
              <a:rPr lang="en-US" b="1" u="sng" dirty="0"/>
              <a:t>Participants:</a:t>
            </a:r>
            <a:r>
              <a:rPr lang="en-US" dirty="0"/>
              <a:t> </a:t>
            </a:r>
            <a:endParaRPr lang="en-US" dirty="0" smtClean="0"/>
          </a:p>
          <a:p>
            <a:pPr lvl="0">
              <a:spcBef>
                <a:spcPts val="0"/>
              </a:spcBef>
              <a:buClr>
                <a:schemeClr val="dk1"/>
              </a:buClr>
              <a:buSzPct val="25000"/>
              <a:buFont typeface="Arial"/>
              <a:buNone/>
            </a:pPr>
            <a:r>
              <a:rPr lang="en-US" dirty="0" smtClean="0"/>
              <a:t>This is the reason many of us joined our profession.</a:t>
            </a:r>
            <a:r>
              <a:rPr lang="en-US" baseline="0" dirty="0" smtClean="0"/>
              <a:t>  The NB process helps us to reconnect with the purpose and passion for teaching.</a:t>
            </a:r>
            <a:endParaRPr lang="en-US" dirty="0"/>
          </a:p>
          <a:p>
            <a:pPr lvl="0">
              <a:spcBef>
                <a:spcPts val="0"/>
              </a:spcBef>
              <a:buClr>
                <a:schemeClr val="dk1"/>
              </a:buClr>
              <a:buSzPct val="25000"/>
              <a:buFont typeface="Arial"/>
              <a:buNone/>
            </a:pPr>
            <a:r>
              <a:rPr lang="en-US" sz="1200" b="0" i="0" u="none" strike="noStrike" cap="none" dirty="0">
                <a:solidFill>
                  <a:schemeClr val="dk1"/>
                </a:solidFill>
                <a:latin typeface="Calibri"/>
                <a:ea typeface="Calibri"/>
                <a:cs typeface="Calibri"/>
                <a:sym typeface="Calibri"/>
              </a:rPr>
              <a:t>These are the titles of the 5 Core </a:t>
            </a:r>
            <a:r>
              <a:rPr lang="en-US" sz="1200" b="0" i="0" u="none" strike="noStrike" cap="none" dirty="0" smtClean="0">
                <a:solidFill>
                  <a:schemeClr val="dk1"/>
                </a:solidFill>
                <a:latin typeface="Calibri"/>
                <a:ea typeface="Calibri"/>
                <a:cs typeface="Calibri"/>
                <a:sym typeface="Calibri"/>
              </a:rPr>
              <a:t>Propositions. </a:t>
            </a:r>
            <a:endParaRPr lang="en-US" sz="1200" b="0" i="0" u="none" strike="noStrike" cap="none" dirty="0">
              <a:solidFill>
                <a:schemeClr val="dk1"/>
              </a:solidFill>
              <a:latin typeface="Calibri"/>
              <a:ea typeface="Calibri"/>
              <a:cs typeface="Calibri"/>
              <a:sym typeface="Calibri"/>
            </a:endParaRPr>
          </a:p>
          <a:p>
            <a:pPr marL="365760" lvl="0" indent="-264160">
              <a:lnSpc>
                <a:spcPct val="100000"/>
              </a:lnSpc>
              <a:spcBef>
                <a:spcPts val="0"/>
              </a:spcBef>
              <a:spcAft>
                <a:spcPts val="0"/>
              </a:spcAft>
              <a:buClr>
                <a:schemeClr val="dk2"/>
              </a:buClr>
              <a:buSzPct val="25000"/>
              <a:buFont typeface="Noto Sans Symbols"/>
              <a:buNone/>
            </a:pPr>
            <a:r>
              <a:rPr lang="en-US" sz="1100" dirty="0">
                <a:solidFill>
                  <a:srgbClr val="000000"/>
                </a:solidFill>
                <a:latin typeface="Georgia"/>
                <a:ea typeface="Georgia"/>
                <a:cs typeface="Georgia"/>
                <a:sym typeface="Georgia"/>
              </a:rPr>
              <a:t>1.Teachers are committed to students and their learning.</a:t>
            </a:r>
          </a:p>
          <a:p>
            <a:pPr marL="365760" lvl="0" indent="-264160">
              <a:lnSpc>
                <a:spcPct val="100000"/>
              </a:lnSpc>
              <a:spcBef>
                <a:spcPts val="0"/>
              </a:spcBef>
              <a:spcAft>
                <a:spcPts val="0"/>
              </a:spcAft>
              <a:buClr>
                <a:schemeClr val="dk2"/>
              </a:buClr>
              <a:buSzPct val="25000"/>
              <a:buFont typeface="Noto Sans Symbols"/>
              <a:buNone/>
            </a:pPr>
            <a:r>
              <a:rPr lang="en-US" sz="1100" dirty="0">
                <a:solidFill>
                  <a:srgbClr val="000000"/>
                </a:solidFill>
                <a:latin typeface="Georgia"/>
                <a:ea typeface="Georgia"/>
                <a:cs typeface="Georgia"/>
                <a:sym typeface="Georgia"/>
              </a:rPr>
              <a:t>2. Teachers know the subjects they teach and how to teach those subjects to students.</a:t>
            </a:r>
          </a:p>
          <a:p>
            <a:pPr marL="365760" lvl="0" indent="-264160">
              <a:lnSpc>
                <a:spcPct val="100000"/>
              </a:lnSpc>
              <a:spcBef>
                <a:spcPts val="0"/>
              </a:spcBef>
              <a:spcAft>
                <a:spcPts val="0"/>
              </a:spcAft>
              <a:buClr>
                <a:schemeClr val="dk2"/>
              </a:buClr>
              <a:buSzPct val="25000"/>
              <a:buFont typeface="Noto Sans Symbols"/>
              <a:buNone/>
            </a:pPr>
            <a:r>
              <a:rPr lang="en-US" sz="1100" dirty="0">
                <a:solidFill>
                  <a:srgbClr val="000000"/>
                </a:solidFill>
                <a:latin typeface="Georgia"/>
                <a:ea typeface="Georgia"/>
                <a:cs typeface="Georgia"/>
                <a:sym typeface="Georgia"/>
              </a:rPr>
              <a:t>3. Teachers are responsible for managing and monitoring student learning.</a:t>
            </a:r>
          </a:p>
          <a:p>
            <a:pPr marL="365760" lvl="0" indent="-264160">
              <a:lnSpc>
                <a:spcPct val="100000"/>
              </a:lnSpc>
              <a:spcBef>
                <a:spcPts val="0"/>
              </a:spcBef>
              <a:spcAft>
                <a:spcPts val="0"/>
              </a:spcAft>
              <a:buClr>
                <a:schemeClr val="dk2"/>
              </a:buClr>
              <a:buSzPct val="25000"/>
              <a:buFont typeface="Noto Sans Symbols"/>
              <a:buNone/>
            </a:pPr>
            <a:r>
              <a:rPr lang="en-US" sz="1100" dirty="0">
                <a:solidFill>
                  <a:srgbClr val="000000"/>
                </a:solidFill>
                <a:latin typeface="Georgia"/>
                <a:ea typeface="Georgia"/>
                <a:cs typeface="Georgia"/>
                <a:sym typeface="Georgia"/>
              </a:rPr>
              <a:t>4. Teachers think systematically about their practice and learn from experience.</a:t>
            </a:r>
          </a:p>
          <a:p>
            <a:pPr marL="365760" lvl="0" indent="-264160">
              <a:lnSpc>
                <a:spcPct val="100000"/>
              </a:lnSpc>
              <a:spcBef>
                <a:spcPts val="0"/>
              </a:spcBef>
              <a:spcAft>
                <a:spcPts val="0"/>
              </a:spcAft>
              <a:buClr>
                <a:schemeClr val="dk2"/>
              </a:buClr>
              <a:buSzPct val="25000"/>
              <a:buFont typeface="Noto Sans Symbols"/>
              <a:buNone/>
            </a:pPr>
            <a:r>
              <a:rPr lang="en-US" sz="1100" dirty="0">
                <a:solidFill>
                  <a:srgbClr val="000000"/>
                </a:solidFill>
                <a:latin typeface="Georgia"/>
                <a:ea typeface="Georgia"/>
                <a:cs typeface="Georgia"/>
                <a:sym typeface="Georgia"/>
              </a:rPr>
              <a:t>5. Teachers are members of learning communities.</a:t>
            </a:r>
          </a:p>
          <a:p>
            <a:pPr lvl="0" rtl="0">
              <a:spcBef>
                <a:spcPts val="0"/>
              </a:spcBef>
              <a:buClr>
                <a:schemeClr val="dk1"/>
              </a:buClr>
              <a:buSzPct val="25000"/>
              <a:buFont typeface="Arial"/>
              <a:buNone/>
            </a:pPr>
            <a:endParaRPr dirty="0"/>
          </a:p>
          <a:p>
            <a:pPr marL="0" marR="0" lvl="0" indent="0" algn="l" rtl="0">
              <a:spcBef>
                <a:spcPts val="0"/>
              </a:spcBef>
              <a:buSzPct val="25000"/>
              <a:buNone/>
            </a:pPr>
            <a:endParaRPr dirty="0"/>
          </a:p>
          <a:p>
            <a:pPr marL="0" marR="0" lvl="0" indent="0" algn="l" rtl="0">
              <a:spcBef>
                <a:spcPts val="0"/>
              </a:spcBef>
              <a:buSzPct val="25000"/>
              <a:buNone/>
            </a:pPr>
            <a:endParaRPr dirty="0"/>
          </a:p>
        </p:txBody>
      </p:sp>
      <p:sp>
        <p:nvSpPr>
          <p:cNvPr id="436" name="Shape 436"/>
          <p:cNvSpPr txBox="1">
            <a:spLocks noGrp="1"/>
          </p:cNvSpPr>
          <p:nvPr>
            <p:ph type="sldNum" idx="12"/>
          </p:nvPr>
        </p:nvSpPr>
        <p:spPr>
          <a:xfrm>
            <a:off x="3884613" y="8685214"/>
            <a:ext cx="2971799" cy="45719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4</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Proposition 1: Teachers are committed to students and their learning.</a:t>
            </a:r>
          </a:p>
          <a:p>
            <a:r>
              <a:rPr lang="en-US" dirty="0" smtClean="0"/>
              <a:t>Proposition 2: Teachers know the subjects they teach and how to teach those subjects to students.</a:t>
            </a:r>
          </a:p>
          <a:p>
            <a:r>
              <a:rPr lang="en-US" dirty="0" smtClean="0"/>
              <a:t>Proposition 3: Teachers are responsible for managing and monitoring student learning.</a:t>
            </a:r>
          </a:p>
          <a:p>
            <a:r>
              <a:rPr lang="en-US" dirty="0" smtClean="0"/>
              <a:t>Proposition 4: Teachers think systematically about their practice and learn from experience.</a:t>
            </a:r>
          </a:p>
          <a:p>
            <a:r>
              <a:rPr lang="en-US" dirty="0" smtClean="0"/>
              <a:t>Proposition 5: Teachers are members of learning communities.</a:t>
            </a:r>
          </a:p>
          <a:p>
            <a:endParaRPr lang="en-US" dirty="0" smtClean="0"/>
          </a:p>
          <a:p>
            <a:r>
              <a:rPr lang="en-US" dirty="0" smtClean="0"/>
              <a:t>Walk</a:t>
            </a:r>
            <a:r>
              <a:rPr lang="en-US" baseline="0" dirty="0" smtClean="0"/>
              <a:t> through the graphic connecting each step in the Architecture (some people call it the instructional cycle).  Make sure to connect it to the 5 Core Propositions.</a:t>
            </a:r>
          </a:p>
          <a:p>
            <a:endParaRPr lang="en-US" baseline="0" dirty="0" smtClean="0"/>
          </a:p>
          <a:p>
            <a:r>
              <a:rPr lang="en-US" baseline="0" dirty="0" smtClean="0"/>
              <a:t>Ask participants the questions: </a:t>
            </a:r>
          </a:p>
          <a:p>
            <a:r>
              <a:rPr lang="en-US" dirty="0" smtClean="0"/>
              <a:t>Where do you see connections to TPEP?</a:t>
            </a:r>
          </a:p>
          <a:p>
            <a:r>
              <a:rPr lang="en-US" dirty="0" smtClean="0"/>
              <a:t>Where do</a:t>
            </a:r>
            <a:r>
              <a:rPr lang="en-US" baseline="0" dirty="0" smtClean="0"/>
              <a:t> you see connections to CCSS/NGSS?</a:t>
            </a:r>
          </a:p>
          <a:p>
            <a:r>
              <a:rPr lang="en-US" baseline="0" dirty="0" smtClean="0"/>
              <a:t>Where do you see connections to your teaching practice, your students?</a:t>
            </a:r>
          </a:p>
          <a:p>
            <a:endParaRPr lang="en-US" baseline="0" dirty="0" smtClean="0"/>
          </a:p>
          <a:p>
            <a:r>
              <a:rPr lang="en-US" baseline="0" dirty="0" smtClean="0"/>
              <a:t>Each National Board component is designed in this way.  It is true that teaching is complex, and that there’s a lot a teacher needs to know and to be able to do.  There are so many connections that the process will complement each of the initiatives you already have going on.  True, the process is rigorous and requires time and energy.  The process is also manageable and will support the work you’re already doing and the work you’re already doing will support your National Board certification process.</a:t>
            </a:r>
          </a:p>
          <a:p>
            <a:endParaRPr lang="en-US" dirty="0" smtClean="0"/>
          </a:p>
        </p:txBody>
      </p:sp>
      <p:sp>
        <p:nvSpPr>
          <p:cNvPr id="4" name="Slide Number Placeholder 3"/>
          <p:cNvSpPr>
            <a:spLocks noGrp="1"/>
          </p:cNvSpPr>
          <p:nvPr>
            <p:ph type="sldNum" sz="quarter" idx="10"/>
          </p:nvPr>
        </p:nvSpPr>
        <p:spPr/>
        <p:txBody>
          <a:bodyPr/>
          <a:lstStyle/>
          <a:p>
            <a:fld id="{A3343E44-5E28-4165-A115-16B654509D9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14" name="Shape 314"/>
          <p:cNvSpPr txBox="1">
            <a:spLocks noGrp="1"/>
          </p:cNvSpPr>
          <p:nvPr>
            <p:ph type="body" idx="1"/>
          </p:nvPr>
        </p:nvSpPr>
        <p:spPr>
          <a:xfrm>
            <a:off x="685801" y="4343400"/>
            <a:ext cx="5486399" cy="4114799"/>
          </a:xfrm>
          <a:prstGeom prst="rect">
            <a:avLst/>
          </a:prstGeom>
          <a:noFill/>
          <a:ln>
            <a:noFill/>
          </a:ln>
        </p:spPr>
        <p:txBody>
          <a:bodyPr lIns="91425" tIns="45700" rIns="91425" bIns="45700" anchor="t" anchorCtr="0">
            <a:noAutofit/>
          </a:bodyPr>
          <a:lstStyle/>
          <a:p>
            <a:pPr lvl="0" rtl="0">
              <a:spcBef>
                <a:spcPts val="0"/>
              </a:spcBef>
              <a:buClr>
                <a:schemeClr val="dk1"/>
              </a:buClr>
              <a:buSzPct val="25000"/>
              <a:buFont typeface="Arial"/>
              <a:buNone/>
            </a:pPr>
            <a:r>
              <a:rPr lang="en-US" u="sng" dirty="0"/>
              <a:t>Time: </a:t>
            </a:r>
            <a:r>
              <a:rPr lang="en-US" u="sng" dirty="0" smtClean="0"/>
              <a:t>1 min</a:t>
            </a:r>
            <a:endParaRPr lang="en-US" u="sng" dirty="0"/>
          </a:p>
          <a:p>
            <a:pPr lvl="0" rtl="0">
              <a:spcBef>
                <a:spcPts val="0"/>
              </a:spcBef>
              <a:buClr>
                <a:schemeClr val="dk1"/>
              </a:buClr>
              <a:buSzPct val="25000"/>
              <a:buFont typeface="Arial"/>
              <a:buNone/>
            </a:pPr>
            <a:r>
              <a:rPr lang="en-US" u="none" dirty="0"/>
              <a:t>Trainer Notes:</a:t>
            </a:r>
          </a:p>
          <a:p>
            <a:pPr lvl="0" rtl="0">
              <a:spcBef>
                <a:spcPts val="0"/>
              </a:spcBef>
              <a:buClr>
                <a:schemeClr val="dk1"/>
              </a:buClr>
              <a:buSzPct val="25000"/>
              <a:buFont typeface="Arial"/>
              <a:buNone/>
            </a:pPr>
            <a:r>
              <a:rPr lang="en-US" u="none" dirty="0"/>
              <a:t>Materials:</a:t>
            </a:r>
          </a:p>
          <a:p>
            <a:pPr marL="0" marR="0" lvl="0" indent="0" algn="l" rtl="0">
              <a:spcBef>
                <a:spcPts val="0"/>
              </a:spcBef>
              <a:buSzPct val="25000"/>
              <a:buNone/>
            </a:pPr>
            <a:r>
              <a:rPr lang="en-US" u="sng" dirty="0"/>
              <a:t>Tell Participants:</a:t>
            </a:r>
          </a:p>
          <a:p>
            <a:pPr marL="0" marR="0" lvl="0" indent="0" algn="l" rtl="0">
              <a:spcBef>
                <a:spcPts val="0"/>
              </a:spcBef>
              <a:buSzPct val="25000"/>
              <a:buNone/>
            </a:pPr>
            <a:endParaRPr dirty="0"/>
          </a:p>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This is the one process th</a:t>
            </a:r>
            <a:r>
              <a:rPr lang="en-US" dirty="0"/>
              <a:t>a</a:t>
            </a:r>
            <a:r>
              <a:rPr lang="en-US" sz="1200" b="0" i="0" u="none" strike="noStrike" cap="none" dirty="0">
                <a:solidFill>
                  <a:schemeClr val="dk1"/>
                </a:solidFill>
                <a:latin typeface="Calibri"/>
                <a:ea typeface="Calibri"/>
                <a:cs typeface="Calibri"/>
                <a:sym typeface="Calibri"/>
              </a:rPr>
              <a:t>t is all about YOU, YOUR Context and YOUR students.</a:t>
            </a:r>
          </a:p>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It is assessed by YOUR peers who know and understand the standards under which you are certifying</a:t>
            </a:r>
            <a:r>
              <a:rPr lang="en-US" sz="1200" b="0" i="0" u="none" strike="noStrike" cap="none" dirty="0" smtClean="0">
                <a:solidFill>
                  <a:schemeClr val="dk1"/>
                </a:solidFill>
                <a:latin typeface="Calibri"/>
                <a:ea typeface="Calibri"/>
                <a:cs typeface="Calibri"/>
                <a:sym typeface="Calibri"/>
              </a:rPr>
              <a:t>. (Assessors are teachers and/or education professionals)</a:t>
            </a:r>
            <a:endParaRPr lang="en-US"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One size does not fit all:  you get to articulate your context so that your assessors have a clear picture of what you do, why you do it and how it impacts student learning.</a:t>
            </a:r>
          </a:p>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The process honors the complexity of our work.</a:t>
            </a:r>
          </a:p>
        </p:txBody>
      </p:sp>
      <p:sp>
        <p:nvSpPr>
          <p:cNvPr id="315" name="Shape 315"/>
          <p:cNvSpPr txBox="1">
            <a:spLocks noGrp="1"/>
          </p:cNvSpPr>
          <p:nvPr>
            <p:ph type="sldNum" idx="12"/>
          </p:nvPr>
        </p:nvSpPr>
        <p:spPr>
          <a:xfrm>
            <a:off x="3884613" y="8685214"/>
            <a:ext cx="2971799" cy="45719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Shape 3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23" name="Shape 323"/>
          <p:cNvSpPr txBox="1">
            <a:spLocks noGrp="1"/>
          </p:cNvSpPr>
          <p:nvPr>
            <p:ph type="body" idx="1"/>
          </p:nvPr>
        </p:nvSpPr>
        <p:spPr>
          <a:xfrm>
            <a:off x="685801" y="4343400"/>
            <a:ext cx="5486399" cy="4114799"/>
          </a:xfrm>
          <a:prstGeom prst="rect">
            <a:avLst/>
          </a:prstGeom>
          <a:noFill/>
          <a:ln>
            <a:noFill/>
          </a:ln>
        </p:spPr>
        <p:txBody>
          <a:bodyPr lIns="91425" tIns="45700" rIns="91425" bIns="45700" anchor="t" anchorCtr="0">
            <a:noAutofit/>
          </a:bodyPr>
          <a:lstStyle/>
          <a:p>
            <a:pPr lvl="0" rtl="0">
              <a:spcBef>
                <a:spcPts val="0"/>
              </a:spcBef>
              <a:buClr>
                <a:schemeClr val="dk1"/>
              </a:buClr>
              <a:buSzPct val="25000"/>
              <a:buFont typeface="Arial"/>
              <a:buNone/>
            </a:pPr>
            <a:r>
              <a:rPr lang="en-US" u="sng" dirty="0"/>
              <a:t>Time:</a:t>
            </a:r>
            <a:r>
              <a:rPr lang="en-US" dirty="0"/>
              <a:t> 5 minutes</a:t>
            </a:r>
          </a:p>
          <a:p>
            <a:pPr lvl="0" rtl="0">
              <a:spcBef>
                <a:spcPts val="0"/>
              </a:spcBef>
              <a:buClr>
                <a:schemeClr val="dk1"/>
              </a:buClr>
              <a:buSzPct val="25000"/>
              <a:buFont typeface="Arial"/>
              <a:buNone/>
            </a:pPr>
            <a:r>
              <a:rPr lang="en-US" u="sng" dirty="0"/>
              <a:t>Trainer Notes:</a:t>
            </a:r>
            <a:r>
              <a:rPr lang="en-US" dirty="0"/>
              <a:t> This is a VERY brief overview of the process. </a:t>
            </a:r>
          </a:p>
          <a:p>
            <a:pPr lvl="0" rtl="0">
              <a:spcBef>
                <a:spcPts val="0"/>
              </a:spcBef>
              <a:buClr>
                <a:schemeClr val="dk1"/>
              </a:buClr>
              <a:buSzPct val="25000"/>
              <a:buFont typeface="Arial"/>
              <a:buNone/>
            </a:pPr>
            <a:r>
              <a:rPr lang="en-US" u="sng" dirty="0"/>
              <a:t>Materials:</a:t>
            </a:r>
          </a:p>
          <a:p>
            <a:pPr lvl="0">
              <a:spcBef>
                <a:spcPts val="0"/>
              </a:spcBef>
              <a:buClr>
                <a:schemeClr val="dk1"/>
              </a:buClr>
              <a:buSzPct val="25000"/>
              <a:buFont typeface="Arial"/>
              <a:buNone/>
            </a:pPr>
            <a:r>
              <a:rPr lang="en-US" u="sng" dirty="0"/>
              <a:t>Tell Participants:</a:t>
            </a:r>
          </a:p>
          <a:p>
            <a:pPr marL="228600" lvl="0" indent="0" rtl="0">
              <a:lnSpc>
                <a:spcPct val="115000"/>
              </a:lnSpc>
              <a:spcBef>
                <a:spcPts val="0"/>
              </a:spcBef>
              <a:buNone/>
            </a:pPr>
            <a:r>
              <a:rPr lang="en-US" dirty="0" smtClean="0"/>
              <a:t>This</a:t>
            </a:r>
            <a:r>
              <a:rPr lang="en-US" baseline="0" dirty="0" smtClean="0"/>
              <a:t> is the required components of National Board Certification.  </a:t>
            </a:r>
            <a:r>
              <a:rPr lang="en-US" dirty="0" smtClean="0"/>
              <a:t>A </a:t>
            </a:r>
            <a:r>
              <a:rPr lang="en-US" dirty="0"/>
              <a:t>candidate will have up to three years to  complete and submit all evidence for all four components of the National Board Process.</a:t>
            </a:r>
          </a:p>
          <a:p>
            <a:pPr marL="228600" lvl="0" indent="0" rtl="0">
              <a:lnSpc>
                <a:spcPct val="115000"/>
              </a:lnSpc>
              <a:spcBef>
                <a:spcPts val="0"/>
              </a:spcBef>
              <a:buNone/>
            </a:pPr>
            <a:r>
              <a:rPr lang="en-US" dirty="0"/>
              <a:t>The Four components are:</a:t>
            </a:r>
          </a:p>
          <a:p>
            <a:pPr marL="228600" lvl="0" indent="0" rtl="0">
              <a:lnSpc>
                <a:spcPct val="115000"/>
              </a:lnSpc>
              <a:spcBef>
                <a:spcPts val="0"/>
              </a:spcBef>
              <a:buNone/>
            </a:pPr>
            <a:r>
              <a:rPr lang="en-US" dirty="0"/>
              <a:t>Content Knowledge (Component 1):  Evidenced by the assessment center</a:t>
            </a:r>
          </a:p>
          <a:p>
            <a:pPr marL="228600" lvl="0" indent="0" rtl="0">
              <a:lnSpc>
                <a:spcPct val="115000"/>
              </a:lnSpc>
              <a:spcBef>
                <a:spcPts val="0"/>
              </a:spcBef>
              <a:buNone/>
            </a:pPr>
            <a:r>
              <a:rPr lang="en-US" dirty="0"/>
              <a:t>Differentiation in Instruction (Component 2) evidenced by student work and a written portfolio</a:t>
            </a:r>
          </a:p>
          <a:p>
            <a:pPr marL="228600" lvl="0" indent="0" rtl="0">
              <a:lnSpc>
                <a:spcPct val="115000"/>
              </a:lnSpc>
              <a:spcBef>
                <a:spcPts val="0"/>
              </a:spcBef>
              <a:buNone/>
            </a:pPr>
            <a:r>
              <a:rPr lang="en-US" dirty="0"/>
              <a:t>Teaching Practice and Learning Environment (Component 3) evidenced by video recordings and written portfolio</a:t>
            </a:r>
          </a:p>
          <a:p>
            <a:pPr marL="228600" lvl="0" indent="0" rtl="0">
              <a:lnSpc>
                <a:spcPct val="115000"/>
              </a:lnSpc>
              <a:spcBef>
                <a:spcPts val="0"/>
              </a:spcBef>
              <a:buNone/>
            </a:pPr>
            <a:r>
              <a:rPr lang="en-US" dirty="0"/>
              <a:t>Effective and Reflective Practitioner  (Component 4) evidenced by generation and use of assessment data, evidence of how you meet your professional learning need, evidence of the student need and how you collaborated with others to meet that need and written commentary</a:t>
            </a:r>
            <a:r>
              <a:rPr lang="en-US" dirty="0" smtClean="0"/>
              <a:t>.  This is currently in Pilot stage</a:t>
            </a:r>
            <a:endParaRPr lang="en-US" dirty="0"/>
          </a:p>
          <a:p>
            <a:pPr marL="228600" lvl="0" indent="0" rtl="0">
              <a:lnSpc>
                <a:spcPct val="115000"/>
              </a:lnSpc>
              <a:spcBef>
                <a:spcPts val="0"/>
              </a:spcBef>
              <a:buNone/>
            </a:pPr>
            <a:r>
              <a:rPr lang="en-US" dirty="0"/>
              <a:t>Once all four parts of the National Board Process are “rolled out” and available, a candidate can choose to complete the process in three years, in two years or a candidate may complete the whole process in one year.</a:t>
            </a:r>
          </a:p>
          <a:p>
            <a:pPr marL="228600" lvl="0" indent="0" rtl="0">
              <a:lnSpc>
                <a:spcPct val="115000"/>
              </a:lnSpc>
              <a:spcBef>
                <a:spcPts val="0"/>
              </a:spcBef>
              <a:buNone/>
            </a:pPr>
            <a:r>
              <a:rPr lang="en-US" dirty="0"/>
              <a:t>When choosing a certificate process (1, 2, or 3 years), consider how to best support continued accomplished teaching, school/professional responsibilities and family and social life.</a:t>
            </a:r>
          </a:p>
          <a:p>
            <a:pPr marL="228600" lvl="0" indent="0" rtl="0">
              <a:lnSpc>
                <a:spcPct val="115000"/>
              </a:lnSpc>
              <a:spcBef>
                <a:spcPts val="0"/>
              </a:spcBef>
              <a:buNone/>
            </a:pPr>
            <a:r>
              <a:rPr lang="en-US" dirty="0"/>
              <a:t>National Board has made this process a little more manageable for candidates </a:t>
            </a:r>
            <a:endParaRPr lang="en-US" dirty="0" smtClean="0"/>
          </a:p>
          <a:p>
            <a:pPr marL="457200" lvl="0" indent="-228600" rtl="0">
              <a:lnSpc>
                <a:spcPct val="115000"/>
              </a:lnSpc>
              <a:spcBef>
                <a:spcPts val="0"/>
              </a:spcBef>
              <a:buChar char="●"/>
            </a:pPr>
            <a:endParaRPr lang="en-US" dirty="0" smtClean="0"/>
          </a:p>
          <a:p>
            <a:pPr marL="457200" lvl="0" indent="-228600" rtl="0">
              <a:lnSpc>
                <a:spcPct val="115000"/>
              </a:lnSpc>
              <a:spcBef>
                <a:spcPts val="0"/>
              </a:spcBef>
              <a:buChar char="●"/>
            </a:pPr>
            <a:endParaRPr lang="en-US" dirty="0"/>
          </a:p>
          <a:p>
            <a:pPr marL="0" marR="0" lvl="0" indent="0" algn="l" rtl="0">
              <a:spcBef>
                <a:spcPts val="0"/>
              </a:spcBef>
              <a:buSzPct val="25000"/>
              <a:buNone/>
            </a:pPr>
            <a:endParaRPr dirty="0"/>
          </a:p>
        </p:txBody>
      </p:sp>
      <p:sp>
        <p:nvSpPr>
          <p:cNvPr id="324" name="Shape 324"/>
          <p:cNvSpPr txBox="1">
            <a:spLocks noGrp="1"/>
          </p:cNvSpPr>
          <p:nvPr>
            <p:ph type="sldNum" idx="12"/>
          </p:nvPr>
        </p:nvSpPr>
        <p:spPr>
          <a:xfrm>
            <a:off x="3884613" y="8685214"/>
            <a:ext cx="2971799" cy="45719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Shape 3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72" name="Shape 372"/>
          <p:cNvSpPr txBox="1">
            <a:spLocks noGrp="1"/>
          </p:cNvSpPr>
          <p:nvPr>
            <p:ph type="body" idx="1"/>
          </p:nvPr>
        </p:nvSpPr>
        <p:spPr>
          <a:xfrm>
            <a:off x="685801" y="4343400"/>
            <a:ext cx="5486399" cy="4114799"/>
          </a:xfrm>
          <a:prstGeom prst="rect">
            <a:avLst/>
          </a:prstGeom>
          <a:noFill/>
          <a:ln>
            <a:noFill/>
          </a:ln>
        </p:spPr>
        <p:txBody>
          <a:bodyPr lIns="91425" tIns="45700" rIns="91425" bIns="45700" anchor="t" anchorCtr="0">
            <a:noAutofit/>
          </a:bodyPr>
          <a:lstStyle/>
          <a:p>
            <a:pPr lvl="0" rtl="0">
              <a:spcBef>
                <a:spcPts val="0"/>
              </a:spcBef>
              <a:buClr>
                <a:schemeClr val="dk1"/>
              </a:buClr>
              <a:buSzPct val="25000"/>
              <a:buFont typeface="Arial"/>
              <a:buNone/>
            </a:pPr>
            <a:r>
              <a:rPr lang="en-US" b="1" u="sng" dirty="0">
                <a:solidFill>
                  <a:srgbClr val="000000"/>
                </a:solidFill>
              </a:rPr>
              <a:t>Time:</a:t>
            </a:r>
            <a:r>
              <a:rPr lang="en-US" dirty="0">
                <a:solidFill>
                  <a:srgbClr val="000000"/>
                </a:solidFill>
              </a:rPr>
              <a:t> 3 minutes to present information + 5 minutes Q&amp;A = 8 minutes total</a:t>
            </a:r>
          </a:p>
          <a:p>
            <a:pPr lvl="0" rtl="0">
              <a:spcBef>
                <a:spcPts val="0"/>
              </a:spcBef>
              <a:buClr>
                <a:schemeClr val="dk1"/>
              </a:buClr>
              <a:buSzPct val="25000"/>
              <a:buFont typeface="Arial"/>
              <a:buNone/>
            </a:pPr>
            <a:r>
              <a:rPr lang="en-US" b="1" u="sng" dirty="0">
                <a:solidFill>
                  <a:srgbClr val="000000"/>
                </a:solidFill>
              </a:rPr>
              <a:t>Trainer Notes:</a:t>
            </a:r>
            <a:r>
              <a:rPr lang="en-US" dirty="0">
                <a:solidFill>
                  <a:srgbClr val="000000"/>
                </a:solidFill>
              </a:rPr>
              <a:t> Timelines explained below; note special conditions explained below for Career and Technical Education &amp; World Languages Other Than English</a:t>
            </a:r>
          </a:p>
          <a:p>
            <a:pPr lvl="0">
              <a:spcBef>
                <a:spcPts val="0"/>
              </a:spcBef>
              <a:buClr>
                <a:schemeClr val="dk1"/>
              </a:buClr>
              <a:buSzPct val="25000"/>
              <a:buFont typeface="Arial"/>
              <a:buNone/>
            </a:pPr>
            <a:r>
              <a:rPr lang="en-US" b="1" u="sng" dirty="0">
                <a:solidFill>
                  <a:srgbClr val="000000"/>
                </a:solidFill>
              </a:rPr>
              <a:t>Materials:</a:t>
            </a:r>
            <a:r>
              <a:rPr lang="en-US" dirty="0">
                <a:solidFill>
                  <a:srgbClr val="000000"/>
                </a:solidFill>
              </a:rPr>
              <a:t> </a:t>
            </a:r>
          </a:p>
          <a:p>
            <a:pPr marL="457200" lvl="0" indent="-228600" rtl="0">
              <a:spcBef>
                <a:spcPts val="0"/>
              </a:spcBef>
              <a:buChar char="●"/>
            </a:pPr>
            <a:r>
              <a:rPr lang="en-US" u="sng" dirty="0">
                <a:solidFill>
                  <a:srgbClr val="000000"/>
                </a:solidFill>
                <a:hlinkClick r:id="rId3"/>
              </a:rPr>
              <a:t>http://boardcertifiedteachers.org/sites/default/files/EAYA-CTE.pdf</a:t>
            </a:r>
          </a:p>
          <a:p>
            <a:pPr marL="457200" lvl="0" indent="-228600" rtl="0">
              <a:spcBef>
                <a:spcPts val="0"/>
              </a:spcBef>
              <a:buChar char="●"/>
            </a:pPr>
            <a:r>
              <a:rPr lang="en-US" u="sng" dirty="0">
                <a:solidFill>
                  <a:srgbClr val="000000"/>
                </a:solidFill>
                <a:hlinkClick r:id="rId4"/>
              </a:rPr>
              <a:t>http://boardcertifiedteachers.org/sites/default/files/EAYA_CTE_Component1.pdf</a:t>
            </a:r>
          </a:p>
          <a:p>
            <a:pPr marL="457200" lvl="0" indent="-228600" rtl="0">
              <a:spcBef>
                <a:spcPts val="0"/>
              </a:spcBef>
              <a:buChar char="●"/>
            </a:pPr>
            <a:r>
              <a:rPr lang="en-US" u="sng" dirty="0">
                <a:solidFill>
                  <a:srgbClr val="000000"/>
                </a:solidFill>
                <a:hlinkClick r:id="rId5"/>
              </a:rPr>
              <a:t>http://boardcertifiedteachers.org/sites/default/files/WL_Candidates_Prerequisite_FAQ.pdf</a:t>
            </a:r>
            <a:r>
              <a:rPr lang="en-US" dirty="0">
                <a:solidFill>
                  <a:srgbClr val="000000"/>
                </a:solidFill>
              </a:rPr>
              <a:t> </a:t>
            </a:r>
          </a:p>
          <a:p>
            <a:pPr lvl="0" rtl="0">
              <a:spcBef>
                <a:spcPts val="0"/>
              </a:spcBef>
              <a:buSzPct val="25000"/>
              <a:buNone/>
            </a:pPr>
            <a:r>
              <a:rPr lang="en-US" b="1" u="sng" dirty="0">
                <a:solidFill>
                  <a:srgbClr val="000000"/>
                </a:solidFill>
              </a:rPr>
              <a:t>Tell Participants:</a:t>
            </a:r>
          </a:p>
          <a:p>
            <a:pPr marL="457200" lvl="0" indent="-304800" rtl="0">
              <a:lnSpc>
                <a:spcPct val="115000"/>
              </a:lnSpc>
              <a:spcBef>
                <a:spcPts val="0"/>
              </a:spcBef>
              <a:buSzPct val="100000"/>
              <a:buChar char="●"/>
            </a:pPr>
            <a:r>
              <a:rPr lang="en-US" dirty="0">
                <a:solidFill>
                  <a:srgbClr val="000000"/>
                </a:solidFill>
              </a:rPr>
              <a:t>Regarding time frame for completion: You must attempt each of the four components within the first three years of your candidacy. There is no minimum or maximum score requirement to retake a component. However, once you achieve National Board Certification, retake attempts are no longer available. You have up to two retake attempts for each component and you can retake at any time during the five-year window; retake years do not have to be concurrent or consecutive. You can have a year when you take no components; however, it does not extend your five year window.</a:t>
            </a:r>
          </a:p>
          <a:p>
            <a:pPr marL="457200" lvl="0" indent="-304800" rtl="0">
              <a:lnSpc>
                <a:spcPct val="115000"/>
              </a:lnSpc>
              <a:spcBef>
                <a:spcPts val="0"/>
              </a:spcBef>
              <a:buSzPct val="100000"/>
              <a:buChar char="●"/>
            </a:pPr>
            <a:r>
              <a:rPr lang="en-US" dirty="0">
                <a:solidFill>
                  <a:srgbClr val="000000"/>
                </a:solidFill>
              </a:rPr>
              <a:t>Candidates pursuing Career and Technical Education certification can currently review applicable standards found at </a:t>
            </a:r>
            <a:r>
              <a:rPr lang="en-US" u="sng" dirty="0">
                <a:solidFill>
                  <a:srgbClr val="000000"/>
                </a:solidFill>
                <a:hlinkClick r:id="rId3"/>
              </a:rPr>
              <a:t>http://boardcertifiedteachers.org/sites/default/files/EAYA-CTE.pdf</a:t>
            </a:r>
            <a:r>
              <a:rPr lang="en-US" dirty="0">
                <a:solidFill>
                  <a:srgbClr val="000000"/>
                </a:solidFill>
              </a:rPr>
              <a:t>. CTE candidates may register for C1 in 2016-17. An instructional booklet for C1 with sample CR &amp; SR questions can be found at </a:t>
            </a:r>
            <a:r>
              <a:rPr lang="en-US" u="sng" dirty="0">
                <a:solidFill>
                  <a:srgbClr val="000000"/>
                </a:solidFill>
                <a:hlinkClick r:id="rId4"/>
              </a:rPr>
              <a:t>http://boardcertifiedteachers.org/sites/default/files/EAYA_CTE_Component1.pdf</a:t>
            </a:r>
            <a:r>
              <a:rPr lang="en-US" dirty="0">
                <a:solidFill>
                  <a:srgbClr val="000000"/>
                </a:solidFill>
              </a:rPr>
              <a:t>. Further, instructions &amp; registration will be available for C2, C3 and C4 will be available to CTE candidates in the fall of 2016-17 </a:t>
            </a:r>
            <a:endParaRPr lang="en-US" dirty="0" smtClean="0">
              <a:solidFill>
                <a:srgbClr val="000000"/>
              </a:solidFill>
            </a:endParaRPr>
          </a:p>
          <a:p>
            <a:pPr marL="457200" lvl="0" indent="-304800" rtl="0">
              <a:lnSpc>
                <a:spcPct val="115000"/>
              </a:lnSpc>
              <a:spcBef>
                <a:spcPts val="0"/>
              </a:spcBef>
              <a:buSzPct val="100000"/>
              <a:buChar char="●"/>
            </a:pPr>
            <a:r>
              <a:rPr lang="en-US" dirty="0" smtClean="0">
                <a:solidFill>
                  <a:srgbClr val="000000"/>
                </a:solidFill>
              </a:rPr>
              <a:t>New </a:t>
            </a:r>
            <a:r>
              <a:rPr lang="en-US" dirty="0">
                <a:solidFill>
                  <a:srgbClr val="000000"/>
                </a:solidFill>
              </a:rPr>
              <a:t>and important information:  World Language Other Than English (WLOE):  Component 1 will not be ready until 2016-2017.  As of right now, the only two languages are Spanish and French. Refer WLOE candidates to the document: </a:t>
            </a:r>
            <a:r>
              <a:rPr lang="en-US" u="sng" dirty="0">
                <a:solidFill>
                  <a:srgbClr val="000000"/>
                </a:solidFill>
                <a:hlinkClick r:id="rId5"/>
              </a:rPr>
              <a:t>http://boardcertifiedteachers.org/sites/default/files/WL_Candidates_Prerequisite_FAQ.pdf</a:t>
            </a:r>
            <a:r>
              <a:rPr lang="en-US" dirty="0">
                <a:solidFill>
                  <a:srgbClr val="000000"/>
                </a:solidFill>
              </a:rPr>
              <a:t> Through 2016-2017, and perhaps beyond, the National Board has negotiated free and reduced expenses related to ACTFL assessment to demonstrate language proficiency, which are outlines in this document. Candidates will need to achieve ACTFL certification of Advanced Low or higher proficiency levels.</a:t>
            </a:r>
          </a:p>
          <a:p>
            <a:pPr lvl="0" rtl="0">
              <a:spcBef>
                <a:spcPts val="0"/>
              </a:spcBef>
              <a:buNone/>
            </a:pPr>
            <a:endParaRPr dirty="0">
              <a:solidFill>
                <a:srgbClr val="000000"/>
              </a:solidFill>
            </a:endParaRPr>
          </a:p>
          <a:p>
            <a:pPr lvl="0" rtl="0">
              <a:spcBef>
                <a:spcPts val="0"/>
              </a:spcBef>
              <a:buNone/>
            </a:pPr>
            <a:r>
              <a:rPr lang="en-US" b="1" u="sng" dirty="0">
                <a:solidFill>
                  <a:srgbClr val="000000"/>
                </a:solidFill>
              </a:rPr>
              <a:t>Final Thought:</a:t>
            </a:r>
            <a:r>
              <a:rPr lang="en-US" dirty="0">
                <a:solidFill>
                  <a:srgbClr val="000000"/>
                </a:solidFill>
              </a:rPr>
              <a:t> </a:t>
            </a:r>
            <a:r>
              <a:rPr lang="en-US" b="0" i="0" u="none" strike="noStrike" cap="none" dirty="0">
                <a:solidFill>
                  <a:srgbClr val="000000"/>
                </a:solidFill>
              </a:rPr>
              <a:t>We are confident that </a:t>
            </a:r>
            <a:r>
              <a:rPr lang="en-US" b="0" i="0" u="none" strike="noStrike" cap="none" dirty="0" smtClean="0">
                <a:solidFill>
                  <a:srgbClr val="000000"/>
                </a:solidFill>
              </a:rPr>
              <a:t>*</a:t>
            </a:r>
            <a:r>
              <a:rPr lang="en-US" b="0" i="0" u="none" strike="noStrike" cap="none" dirty="0">
                <a:solidFill>
                  <a:srgbClr val="000000"/>
                </a:solidFill>
              </a:rPr>
              <a:t>**YOU WILL BE ABLE TO MAKE CHOICES TO BALANCE taking more time to work on your certification will help keep a healthy balance of family, work and certification.</a:t>
            </a:r>
            <a:r>
              <a:rPr lang="en-US" dirty="0">
                <a:solidFill>
                  <a:srgbClr val="000000"/>
                </a:solidFill>
              </a:rPr>
              <a:t> </a:t>
            </a:r>
            <a:r>
              <a:rPr lang="en-US" b="0" i="0" u="none" strike="noStrike" cap="none" dirty="0">
                <a:solidFill>
                  <a:srgbClr val="000000"/>
                </a:solidFill>
              </a:rPr>
              <a:t>At Jump Start, you will have the opportunity to delve into the component directions, requirements, and standards.</a:t>
            </a:r>
          </a:p>
        </p:txBody>
      </p:sp>
      <p:sp>
        <p:nvSpPr>
          <p:cNvPr id="373" name="Shape 373"/>
          <p:cNvSpPr txBox="1">
            <a:spLocks noGrp="1"/>
          </p:cNvSpPr>
          <p:nvPr>
            <p:ph type="sldNum" idx="12"/>
          </p:nvPr>
        </p:nvSpPr>
        <p:spPr>
          <a:xfrm>
            <a:off x="3884613" y="8685214"/>
            <a:ext cx="2971799" cy="457199"/>
          </a:xfrm>
          <a:prstGeom prst="rect">
            <a:avLst/>
          </a:prstGeom>
          <a:noFill/>
          <a:ln>
            <a:noFill/>
          </a:ln>
        </p:spPr>
        <p:txBody>
          <a:bodyPr lIns="93175" tIns="46575" rIns="93175" bIns="46575"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9</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itchFamily="34" charset="0"/>
              </a:rPr>
              <a:t>Time:  3</a:t>
            </a:r>
            <a:r>
              <a:rPr lang="en-US" baseline="0" dirty="0" smtClean="0">
                <a:latin typeface="Arial" pitchFamily="34" charset="0"/>
              </a:rPr>
              <a:t> min</a:t>
            </a:r>
            <a:endParaRPr lang="en-US" dirty="0" smtClean="0">
              <a:latin typeface="Arial" pitchFamily="34" charset="0"/>
            </a:endParaRPr>
          </a:p>
          <a:p>
            <a:r>
              <a:rPr lang="en-US" dirty="0" smtClean="0">
                <a:latin typeface="Arial" pitchFamily="34" charset="0"/>
              </a:rPr>
              <a:t>Trainer</a:t>
            </a:r>
            <a:r>
              <a:rPr lang="en-US" baseline="0" dirty="0" smtClean="0">
                <a:latin typeface="Arial" pitchFamily="34" charset="0"/>
              </a:rPr>
              <a:t> Notes:  </a:t>
            </a:r>
          </a:p>
          <a:p>
            <a:r>
              <a:rPr lang="en-US" baseline="0" dirty="0" smtClean="0">
                <a:latin typeface="Arial" pitchFamily="34" charset="0"/>
              </a:rPr>
              <a:t>Materials:  </a:t>
            </a:r>
          </a:p>
          <a:p>
            <a:r>
              <a:rPr lang="en-US" baseline="0" dirty="0" smtClean="0">
                <a:latin typeface="Arial" pitchFamily="34" charset="0"/>
              </a:rPr>
              <a:t>Tell Participants:</a:t>
            </a:r>
            <a:endParaRPr lang="en-US" dirty="0" smtClean="0">
              <a:latin typeface="Arial" pitchFamily="34" charset="0"/>
            </a:endParaRPr>
          </a:p>
          <a:p>
            <a:r>
              <a:rPr lang="en-US" dirty="0" smtClean="0"/>
              <a:t>For more information</a:t>
            </a:r>
            <a:r>
              <a:rPr lang="en-US" baseline="0" dirty="0" smtClean="0"/>
              <a:t>, please see p. 5 of  “Guide to National Board Certification” http://</a:t>
            </a:r>
            <a:r>
              <a:rPr lang="en-US" baseline="0" dirty="0" err="1" smtClean="0"/>
              <a:t>www.boardcertifiedteachers.org</a:t>
            </a:r>
            <a:r>
              <a:rPr lang="en-US" baseline="0" dirty="0" smtClean="0"/>
              <a:t>/first-time-candidates</a:t>
            </a:r>
            <a:endParaRPr lang="en-US" dirty="0"/>
          </a:p>
        </p:txBody>
      </p:sp>
      <p:sp>
        <p:nvSpPr>
          <p:cNvPr id="4" name="Slide Number Placeholder 3"/>
          <p:cNvSpPr>
            <a:spLocks noGrp="1"/>
          </p:cNvSpPr>
          <p:nvPr>
            <p:ph type="sldNum" sz="quarter" idx="10"/>
          </p:nvPr>
        </p:nvSpPr>
        <p:spPr/>
        <p:txBody>
          <a:bodyPr/>
          <a:lstStyle/>
          <a:p>
            <a:fld id="{506A3B92-3641-4E44-8904-093FEE500481}" type="slidenum">
              <a:rPr lang="en-US" smtClean="0">
                <a:solidFill>
                  <a:prstClr val="black"/>
                </a:solidFill>
                <a:latin typeface="Calibri"/>
              </a:rPr>
              <a:pPr/>
              <a:t>10</a:t>
            </a:fld>
            <a:endParaRPr lang="en-US">
              <a:solidFill>
                <a:prstClr val="black"/>
              </a:solidFill>
              <a:latin typeface="Calibri"/>
            </a:endParaRPr>
          </a:p>
        </p:txBody>
      </p:sp>
    </p:spTree>
    <p:extLst>
      <p:ext uri="{BB962C8B-B14F-4D97-AF65-F5344CB8AC3E}">
        <p14:creationId xmlns:p14="http://schemas.microsoft.com/office/powerpoint/2010/main" val="1406667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itchFamily="34" charset="0"/>
              </a:rPr>
              <a:t>Time:  5 min</a:t>
            </a:r>
          </a:p>
          <a:p>
            <a:r>
              <a:rPr lang="en-US" dirty="0" smtClean="0">
                <a:latin typeface="Arial" pitchFamily="34" charset="0"/>
              </a:rPr>
              <a:t>Trainer</a:t>
            </a:r>
            <a:r>
              <a:rPr lang="en-US" baseline="0" dirty="0" smtClean="0">
                <a:latin typeface="Arial" pitchFamily="34" charset="0"/>
              </a:rPr>
              <a:t> Notes:  </a:t>
            </a:r>
          </a:p>
          <a:p>
            <a:r>
              <a:rPr lang="en-US" baseline="0" dirty="0" smtClean="0">
                <a:latin typeface="Arial" pitchFamily="34" charset="0"/>
              </a:rPr>
              <a:t>Materials:  </a:t>
            </a:r>
          </a:p>
          <a:p>
            <a:r>
              <a:rPr lang="en-US" baseline="0" dirty="0" smtClean="0">
                <a:latin typeface="Arial" pitchFamily="34" charset="0"/>
              </a:rPr>
              <a:t>Tell Participants:</a:t>
            </a:r>
            <a:endParaRPr lang="en-US" dirty="0" smtClean="0">
              <a:latin typeface="Arial" pitchFamily="34" charset="0"/>
            </a:endParaRPr>
          </a:p>
          <a:p>
            <a:r>
              <a:rPr lang="en-US" dirty="0" smtClean="0"/>
              <a:t>Create a timeline</a:t>
            </a:r>
            <a:r>
              <a:rPr lang="en-US" baseline="0" dirty="0" smtClean="0"/>
              <a:t> for yourself.  Will you complete the process in 1, 2 or in 3 years?</a:t>
            </a:r>
          </a:p>
          <a:p>
            <a:r>
              <a:rPr lang="en-US" baseline="0" dirty="0" smtClean="0"/>
              <a:t>What are the reasons to pursue according to your timeline?</a:t>
            </a:r>
          </a:p>
          <a:p>
            <a:r>
              <a:rPr lang="en-US" baseline="0" dirty="0" smtClean="0"/>
              <a:t>Turn and talk:  Tell a neighbor when you will pursue each component and why</a:t>
            </a:r>
            <a:endParaRPr lang="en-US" dirty="0"/>
          </a:p>
        </p:txBody>
      </p:sp>
      <p:sp>
        <p:nvSpPr>
          <p:cNvPr id="4" name="Slide Number Placeholder 3"/>
          <p:cNvSpPr>
            <a:spLocks noGrp="1"/>
          </p:cNvSpPr>
          <p:nvPr>
            <p:ph type="sldNum" sz="quarter" idx="10"/>
          </p:nvPr>
        </p:nvSpPr>
        <p:spPr/>
        <p:txBody>
          <a:bodyPr/>
          <a:lstStyle/>
          <a:p>
            <a:fld id="{ECD6AC9D-92D2-174E-B7F7-1734A42C1788}" type="slidenum">
              <a:rPr lang="en-US" smtClean="0"/>
              <a:t>11</a:t>
            </a:fld>
            <a:endParaRPr lang="en-US"/>
          </a:p>
        </p:txBody>
      </p:sp>
    </p:spTree>
    <p:extLst>
      <p:ext uri="{BB962C8B-B14F-4D97-AF65-F5344CB8AC3E}">
        <p14:creationId xmlns:p14="http://schemas.microsoft.com/office/powerpoint/2010/main" val="2264735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7474C2-B331-3F4D-AFCA-D27DE7A36E46}"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77453-036E-FA4B-AC75-844D2BFD9ECB}" type="slidenum">
              <a:rPr lang="en-US" smtClean="0"/>
              <a:t>‹#›</a:t>
            </a:fld>
            <a:endParaRPr lang="en-US"/>
          </a:p>
        </p:txBody>
      </p:sp>
    </p:spTree>
    <p:extLst>
      <p:ext uri="{BB962C8B-B14F-4D97-AF65-F5344CB8AC3E}">
        <p14:creationId xmlns:p14="http://schemas.microsoft.com/office/powerpoint/2010/main" val="74777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7474C2-B331-3F4D-AFCA-D27DE7A36E46}"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77453-036E-FA4B-AC75-844D2BFD9ECB}" type="slidenum">
              <a:rPr lang="en-US" smtClean="0"/>
              <a:t>‹#›</a:t>
            </a:fld>
            <a:endParaRPr lang="en-US"/>
          </a:p>
        </p:txBody>
      </p:sp>
    </p:spTree>
    <p:extLst>
      <p:ext uri="{BB962C8B-B14F-4D97-AF65-F5344CB8AC3E}">
        <p14:creationId xmlns:p14="http://schemas.microsoft.com/office/powerpoint/2010/main" val="2428154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7474C2-B331-3F4D-AFCA-D27DE7A36E46}"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77453-036E-FA4B-AC75-844D2BFD9ECB}" type="slidenum">
              <a:rPr lang="en-US" smtClean="0"/>
              <a:t>‹#›</a:t>
            </a:fld>
            <a:endParaRPr lang="en-US"/>
          </a:p>
        </p:txBody>
      </p:sp>
    </p:spTree>
    <p:extLst>
      <p:ext uri="{BB962C8B-B14F-4D97-AF65-F5344CB8AC3E}">
        <p14:creationId xmlns:p14="http://schemas.microsoft.com/office/powerpoint/2010/main" val="294098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7474C2-B331-3F4D-AFCA-D27DE7A36E46}"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77453-036E-FA4B-AC75-844D2BFD9ECB}" type="slidenum">
              <a:rPr lang="en-US" smtClean="0"/>
              <a:t>‹#›</a:t>
            </a:fld>
            <a:endParaRPr lang="en-US"/>
          </a:p>
        </p:txBody>
      </p:sp>
    </p:spTree>
    <p:extLst>
      <p:ext uri="{BB962C8B-B14F-4D97-AF65-F5344CB8AC3E}">
        <p14:creationId xmlns:p14="http://schemas.microsoft.com/office/powerpoint/2010/main" val="2237244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7474C2-B331-3F4D-AFCA-D27DE7A36E46}"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77453-036E-FA4B-AC75-844D2BFD9ECB}" type="slidenum">
              <a:rPr lang="en-US" smtClean="0"/>
              <a:t>‹#›</a:t>
            </a:fld>
            <a:endParaRPr lang="en-US"/>
          </a:p>
        </p:txBody>
      </p:sp>
    </p:spTree>
    <p:extLst>
      <p:ext uri="{BB962C8B-B14F-4D97-AF65-F5344CB8AC3E}">
        <p14:creationId xmlns:p14="http://schemas.microsoft.com/office/powerpoint/2010/main" val="1931314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7474C2-B331-3F4D-AFCA-D27DE7A36E46}"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77453-036E-FA4B-AC75-844D2BFD9ECB}" type="slidenum">
              <a:rPr lang="en-US" smtClean="0"/>
              <a:t>‹#›</a:t>
            </a:fld>
            <a:endParaRPr lang="en-US"/>
          </a:p>
        </p:txBody>
      </p:sp>
    </p:spTree>
    <p:extLst>
      <p:ext uri="{BB962C8B-B14F-4D97-AF65-F5344CB8AC3E}">
        <p14:creationId xmlns:p14="http://schemas.microsoft.com/office/powerpoint/2010/main" val="2961596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7474C2-B331-3F4D-AFCA-D27DE7A36E46}"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077453-036E-FA4B-AC75-844D2BFD9ECB}" type="slidenum">
              <a:rPr lang="en-US" smtClean="0"/>
              <a:t>‹#›</a:t>
            </a:fld>
            <a:endParaRPr lang="en-US"/>
          </a:p>
        </p:txBody>
      </p:sp>
    </p:spTree>
    <p:extLst>
      <p:ext uri="{BB962C8B-B14F-4D97-AF65-F5344CB8AC3E}">
        <p14:creationId xmlns:p14="http://schemas.microsoft.com/office/powerpoint/2010/main" val="2655911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7474C2-B331-3F4D-AFCA-D27DE7A36E46}"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077453-036E-FA4B-AC75-844D2BFD9ECB}" type="slidenum">
              <a:rPr lang="en-US" smtClean="0"/>
              <a:t>‹#›</a:t>
            </a:fld>
            <a:endParaRPr lang="en-US"/>
          </a:p>
        </p:txBody>
      </p:sp>
    </p:spTree>
    <p:extLst>
      <p:ext uri="{BB962C8B-B14F-4D97-AF65-F5344CB8AC3E}">
        <p14:creationId xmlns:p14="http://schemas.microsoft.com/office/powerpoint/2010/main" val="315662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7474C2-B331-3F4D-AFCA-D27DE7A36E46}"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077453-036E-FA4B-AC75-844D2BFD9ECB}" type="slidenum">
              <a:rPr lang="en-US" smtClean="0"/>
              <a:t>‹#›</a:t>
            </a:fld>
            <a:endParaRPr lang="en-US"/>
          </a:p>
        </p:txBody>
      </p:sp>
    </p:spTree>
    <p:extLst>
      <p:ext uri="{BB962C8B-B14F-4D97-AF65-F5344CB8AC3E}">
        <p14:creationId xmlns:p14="http://schemas.microsoft.com/office/powerpoint/2010/main" val="265267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7474C2-B331-3F4D-AFCA-D27DE7A36E46}"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77453-036E-FA4B-AC75-844D2BFD9ECB}" type="slidenum">
              <a:rPr lang="en-US" smtClean="0"/>
              <a:t>‹#›</a:t>
            </a:fld>
            <a:endParaRPr lang="en-US"/>
          </a:p>
        </p:txBody>
      </p:sp>
    </p:spTree>
    <p:extLst>
      <p:ext uri="{BB962C8B-B14F-4D97-AF65-F5344CB8AC3E}">
        <p14:creationId xmlns:p14="http://schemas.microsoft.com/office/powerpoint/2010/main" val="1301578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7474C2-B331-3F4D-AFCA-D27DE7A36E46}"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77453-036E-FA4B-AC75-844D2BFD9ECB}" type="slidenum">
              <a:rPr lang="en-US" smtClean="0"/>
              <a:t>‹#›</a:t>
            </a:fld>
            <a:endParaRPr lang="en-US"/>
          </a:p>
        </p:txBody>
      </p:sp>
    </p:spTree>
    <p:extLst>
      <p:ext uri="{BB962C8B-B14F-4D97-AF65-F5344CB8AC3E}">
        <p14:creationId xmlns:p14="http://schemas.microsoft.com/office/powerpoint/2010/main" val="476582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7474C2-B331-3F4D-AFCA-D27DE7A36E46}" type="datetimeFigureOut">
              <a:rPr lang="en-US" smtClean="0"/>
              <a:t>10/4/2016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77453-036E-FA4B-AC75-844D2BFD9ECB}" type="slidenum">
              <a:rPr lang="en-US" smtClean="0"/>
              <a:t>‹#›</a:t>
            </a:fld>
            <a:endParaRPr lang="en-US"/>
          </a:p>
        </p:txBody>
      </p:sp>
    </p:spTree>
    <p:extLst>
      <p:ext uri="{BB962C8B-B14F-4D97-AF65-F5344CB8AC3E}">
        <p14:creationId xmlns:p14="http://schemas.microsoft.com/office/powerpoint/2010/main" val="4283466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youtube.com/watch?v=jd3rdVyc38I"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k12.wa.us/Certification/nbpts/Renewal.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cert@k12.wa.us"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mailto:Mills.nicole@yakimaschools.org" TargetMode="External"/><Relationship Id="rId3" Type="http://schemas.openxmlformats.org/officeDocument/2006/relationships/hyperlink" Target="http://www.nbpts.org/" TargetMode="External"/><Relationship Id="rId7" Type="http://schemas.openxmlformats.org/officeDocument/2006/relationships/hyperlink" Target="mailto:Bulfinch.heather@yakimaschools.org" TargetMode="External"/><Relationship Id="rId2" Type="http://schemas.openxmlformats.org/officeDocument/2006/relationships/hyperlink" Target="mailto:cindyr@cstp-wa.org" TargetMode="External"/><Relationship Id="rId1" Type="http://schemas.openxmlformats.org/officeDocument/2006/relationships/slideLayout" Target="../slideLayouts/slideLayout2.xml"/><Relationship Id="rId6" Type="http://schemas.openxmlformats.org/officeDocument/2006/relationships/hyperlink" Target="http://www.k12.wa.us/Certification/nbpts/Candidacy/ForCandidates.aspx" TargetMode="External"/><Relationship Id="rId5" Type="http://schemas.openxmlformats.org/officeDocument/2006/relationships/hyperlink" Target="https://www.washingtonea.org/pd/my-certification/jump-start-information/" TargetMode="External"/><Relationship Id="rId4" Type="http://schemas.openxmlformats.org/officeDocument/2006/relationships/hyperlink" Target="http://boardcertifiedteachers.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zTvJzKHoGE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YYYTpO0BSd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youtube.com/watch?v=zTvJzKHoGEw"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q6yL2RzD2M8"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D850"/>
          </a:solidFill>
        </p:spPr>
        <p:txBody>
          <a:bodyPr/>
          <a:lstStyle/>
          <a:p>
            <a:r>
              <a:rPr lang="en-US" dirty="0" smtClean="0"/>
              <a:t>National Board Certification</a:t>
            </a:r>
            <a:br>
              <a:rPr lang="en-US" dirty="0" smtClean="0"/>
            </a:br>
            <a:r>
              <a:rPr lang="en-US" i="1" dirty="0" smtClean="0"/>
              <a:t>CTE Focus</a:t>
            </a:r>
            <a:endParaRPr lang="en-US" i="1" dirty="0"/>
          </a:p>
        </p:txBody>
      </p:sp>
      <p:sp>
        <p:nvSpPr>
          <p:cNvPr id="3" name="Subtitle 2"/>
          <p:cNvSpPr>
            <a:spLocks noGrp="1"/>
          </p:cNvSpPr>
          <p:nvPr>
            <p:ph type="subTitle" idx="1"/>
          </p:nvPr>
        </p:nvSpPr>
        <p:spPr/>
        <p:txBody>
          <a:bodyPr/>
          <a:lstStyle/>
          <a:p>
            <a:r>
              <a:rPr lang="en-US" dirty="0" smtClean="0"/>
              <a:t>Growing Accomplished Practice</a:t>
            </a:r>
          </a:p>
          <a:p>
            <a:r>
              <a:rPr lang="en-US" dirty="0" smtClean="0"/>
              <a:t>Impacting Student Learning</a:t>
            </a:r>
            <a:endParaRPr lang="en-US" dirty="0"/>
          </a:p>
        </p:txBody>
      </p:sp>
    </p:spTree>
    <p:extLst>
      <p:ext uri="{BB962C8B-B14F-4D97-AF65-F5344CB8AC3E}">
        <p14:creationId xmlns:p14="http://schemas.microsoft.com/office/powerpoint/2010/main" val="3398561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94" y="533400"/>
            <a:ext cx="8642020" cy="990600"/>
          </a:xfrm>
          <a:solidFill>
            <a:srgbClr val="FFD850"/>
          </a:solidFill>
        </p:spPr>
        <p:txBody>
          <a:bodyPr>
            <a:noAutofit/>
          </a:bodyPr>
          <a:lstStyle/>
          <a:p>
            <a:r>
              <a:rPr lang="en-US" sz="3200" dirty="0" smtClean="0">
                <a:latin typeface="+mn-lt"/>
                <a:cs typeface="Palatino Linotype"/>
              </a:rPr>
              <a:t>What is your National Board timeline?</a:t>
            </a:r>
            <a:endParaRPr lang="en-US" sz="3200" dirty="0">
              <a:latin typeface="+mn-lt"/>
              <a:cs typeface="Palatino Linotype"/>
            </a:endParaRPr>
          </a:p>
        </p:txBody>
      </p:sp>
      <p:sp>
        <p:nvSpPr>
          <p:cNvPr id="3" name="Content Placeholder 2"/>
          <p:cNvSpPr>
            <a:spLocks noGrp="1"/>
          </p:cNvSpPr>
          <p:nvPr>
            <p:ph idx="1"/>
          </p:nvPr>
        </p:nvSpPr>
        <p:spPr>
          <a:xfrm>
            <a:off x="457200" y="1764819"/>
            <a:ext cx="8215086" cy="4876800"/>
          </a:xfrm>
        </p:spPr>
        <p:txBody>
          <a:bodyPr>
            <a:normAutofit lnSpcReduction="10000"/>
          </a:bodyPr>
          <a:lstStyle/>
          <a:p>
            <a:r>
              <a:rPr lang="en-US" sz="2800" dirty="0">
                <a:cs typeface="Palatino Linotype"/>
              </a:rPr>
              <a:t>Completing National Board Certification may take </a:t>
            </a:r>
            <a:r>
              <a:rPr lang="en-US" sz="2800" dirty="0" smtClean="0">
                <a:cs typeface="Palatino Linotype"/>
              </a:rPr>
              <a:t>from </a:t>
            </a:r>
            <a:r>
              <a:rPr lang="en-US" sz="2800" dirty="0">
                <a:cs typeface="Palatino Linotype"/>
              </a:rPr>
              <a:t>one to five years</a:t>
            </a:r>
          </a:p>
          <a:p>
            <a:r>
              <a:rPr lang="en-US" sz="2800" dirty="0">
                <a:cs typeface="Palatino Linotype"/>
              </a:rPr>
              <a:t>You must submit each of the four components within the first three years of your candidacy</a:t>
            </a:r>
          </a:p>
          <a:p>
            <a:r>
              <a:rPr lang="en-US" sz="2800" dirty="0">
                <a:cs typeface="Palatino Linotype"/>
              </a:rPr>
              <a:t>You have up to two retake attempts for each component and you can retake at any time during the five-year </a:t>
            </a:r>
            <a:r>
              <a:rPr lang="en-US" sz="2800" dirty="0" smtClean="0">
                <a:cs typeface="Palatino Linotype"/>
              </a:rPr>
              <a:t>window</a:t>
            </a:r>
          </a:p>
          <a:p>
            <a:endParaRPr lang="en-US" dirty="0">
              <a:cs typeface="Palatino Linotype"/>
            </a:endParaRPr>
          </a:p>
          <a:p>
            <a:pPr marL="0" indent="0">
              <a:buNone/>
            </a:pPr>
            <a:r>
              <a:rPr lang="en-US" sz="3200" dirty="0" smtClean="0">
                <a:cs typeface="Palatino Linotype"/>
              </a:rPr>
              <a:t>How does this fit with your Washington state certification timeline?</a:t>
            </a:r>
            <a:endParaRPr lang="en-US" sz="3200" dirty="0">
              <a:cs typeface="Palatino Linotype"/>
            </a:endParaRPr>
          </a:p>
        </p:txBody>
      </p:sp>
    </p:spTree>
    <p:extLst>
      <p:ext uri="{BB962C8B-B14F-4D97-AF65-F5344CB8AC3E}">
        <p14:creationId xmlns:p14="http://schemas.microsoft.com/office/powerpoint/2010/main" val="2332538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D850"/>
          </a:solidFill>
        </p:spPr>
        <p:txBody>
          <a:bodyPr/>
          <a:lstStyle/>
          <a:p>
            <a:r>
              <a:rPr lang="en-US" dirty="0" smtClean="0"/>
              <a:t>Individual Activity</a:t>
            </a:r>
            <a:endParaRPr lang="en-US" dirty="0"/>
          </a:p>
        </p:txBody>
      </p:sp>
      <p:pic>
        <p:nvPicPr>
          <p:cNvPr id="4" name="Content Placeholder 3" descr="Screen Shot 2016-03-22 at 2.58.09 PM.png"/>
          <p:cNvPicPr>
            <a:picLocks noGrp="1" noChangeAspect="1"/>
          </p:cNvPicPr>
          <p:nvPr>
            <p:ph idx="1"/>
          </p:nvPr>
        </p:nvPicPr>
        <p:blipFill>
          <a:blip r:embed="rId3">
            <a:extLst>
              <a:ext uri="{28A0092B-C50C-407E-A947-70E740481C1C}">
                <a14:useLocalDpi xmlns:a14="http://schemas.microsoft.com/office/drawing/2010/main" val="0"/>
              </a:ext>
            </a:extLst>
          </a:blip>
          <a:srcRect l="6838" r="6838"/>
          <a:stretch>
            <a:fillRect/>
          </a:stretch>
        </p:blipFill>
        <p:spPr>
          <a:xfrm>
            <a:off x="457200" y="1685925"/>
            <a:ext cx="8229600" cy="4440238"/>
          </a:xfrm>
        </p:spPr>
      </p:pic>
      <p:sp>
        <p:nvSpPr>
          <p:cNvPr id="5" name="TextBox 4"/>
          <p:cNvSpPr txBox="1"/>
          <p:nvPr/>
        </p:nvSpPr>
        <p:spPr>
          <a:xfrm>
            <a:off x="2282549" y="4509118"/>
            <a:ext cx="1491019" cy="646331"/>
          </a:xfrm>
          <a:prstGeom prst="rect">
            <a:avLst/>
          </a:prstGeom>
          <a:noFill/>
        </p:spPr>
        <p:txBody>
          <a:bodyPr wrap="square" rtlCol="0">
            <a:spAutoFit/>
          </a:bodyPr>
          <a:lstStyle/>
          <a:p>
            <a:pPr algn="ctr"/>
            <a:r>
              <a:rPr lang="en-US" sz="3600" dirty="0" smtClean="0">
                <a:solidFill>
                  <a:srgbClr val="FF0000"/>
                </a:solidFill>
              </a:rPr>
              <a:t>X</a:t>
            </a:r>
            <a:endParaRPr lang="en-US" sz="3600" dirty="0">
              <a:solidFill>
                <a:srgbClr val="FF0000"/>
              </a:solidFill>
            </a:endParaRPr>
          </a:p>
        </p:txBody>
      </p:sp>
      <p:sp>
        <p:nvSpPr>
          <p:cNvPr id="6" name="TextBox 5"/>
          <p:cNvSpPr txBox="1"/>
          <p:nvPr/>
        </p:nvSpPr>
        <p:spPr>
          <a:xfrm>
            <a:off x="5453804" y="3446817"/>
            <a:ext cx="1491019" cy="646331"/>
          </a:xfrm>
          <a:prstGeom prst="rect">
            <a:avLst/>
          </a:prstGeom>
          <a:noFill/>
        </p:spPr>
        <p:txBody>
          <a:bodyPr wrap="square" rtlCol="0">
            <a:spAutoFit/>
          </a:bodyPr>
          <a:lstStyle/>
          <a:p>
            <a:pPr algn="ctr"/>
            <a:r>
              <a:rPr lang="en-US" sz="3600" dirty="0" smtClean="0">
                <a:solidFill>
                  <a:srgbClr val="FF0000"/>
                </a:solidFill>
              </a:rPr>
              <a:t>X</a:t>
            </a:r>
            <a:endParaRPr lang="en-US" sz="3600" dirty="0">
              <a:solidFill>
                <a:srgbClr val="FF0000"/>
              </a:solidFill>
            </a:endParaRPr>
          </a:p>
        </p:txBody>
      </p:sp>
      <p:sp>
        <p:nvSpPr>
          <p:cNvPr id="7" name="TextBox 6"/>
          <p:cNvSpPr txBox="1"/>
          <p:nvPr/>
        </p:nvSpPr>
        <p:spPr>
          <a:xfrm>
            <a:off x="3925968" y="3886355"/>
            <a:ext cx="1491019" cy="646331"/>
          </a:xfrm>
          <a:prstGeom prst="rect">
            <a:avLst/>
          </a:prstGeom>
          <a:noFill/>
        </p:spPr>
        <p:txBody>
          <a:bodyPr wrap="square" rtlCol="0">
            <a:spAutoFit/>
          </a:bodyPr>
          <a:lstStyle/>
          <a:p>
            <a:pPr algn="ctr"/>
            <a:r>
              <a:rPr lang="en-US" sz="3600" dirty="0" smtClean="0">
                <a:solidFill>
                  <a:srgbClr val="FF0000"/>
                </a:solidFill>
              </a:rPr>
              <a:t>X</a:t>
            </a:r>
            <a:endParaRPr lang="en-US" sz="3600" dirty="0">
              <a:solidFill>
                <a:srgbClr val="FF0000"/>
              </a:solidFill>
            </a:endParaRPr>
          </a:p>
        </p:txBody>
      </p:sp>
      <p:sp>
        <p:nvSpPr>
          <p:cNvPr id="8" name="TextBox 7"/>
          <p:cNvSpPr txBox="1"/>
          <p:nvPr/>
        </p:nvSpPr>
        <p:spPr>
          <a:xfrm>
            <a:off x="7195781" y="3923164"/>
            <a:ext cx="1491019" cy="646331"/>
          </a:xfrm>
          <a:prstGeom prst="rect">
            <a:avLst/>
          </a:prstGeom>
          <a:noFill/>
        </p:spPr>
        <p:txBody>
          <a:bodyPr wrap="square" rtlCol="0">
            <a:spAutoFit/>
          </a:bodyPr>
          <a:lstStyle/>
          <a:p>
            <a:pPr algn="ctr"/>
            <a:r>
              <a:rPr lang="en-US" sz="3600" dirty="0" smtClean="0">
                <a:solidFill>
                  <a:srgbClr val="FF0000"/>
                </a:solidFill>
              </a:rPr>
              <a:t>X</a:t>
            </a:r>
            <a:endParaRPr lang="en-US" sz="3600" dirty="0">
              <a:solidFill>
                <a:srgbClr val="FF0000"/>
              </a:solidFill>
            </a:endParaRPr>
          </a:p>
        </p:txBody>
      </p:sp>
      <p:sp>
        <p:nvSpPr>
          <p:cNvPr id="9" name="TextBox 8"/>
          <p:cNvSpPr txBox="1"/>
          <p:nvPr/>
        </p:nvSpPr>
        <p:spPr>
          <a:xfrm>
            <a:off x="1209139" y="5324474"/>
            <a:ext cx="6924675" cy="1107996"/>
          </a:xfrm>
          <a:prstGeom prst="rect">
            <a:avLst/>
          </a:prstGeom>
          <a:noFill/>
        </p:spPr>
        <p:txBody>
          <a:bodyPr wrap="square" rtlCol="0">
            <a:spAutoFit/>
          </a:bodyPr>
          <a:lstStyle/>
          <a:p>
            <a:pPr algn="ctr"/>
            <a:r>
              <a:rPr lang="en-US" sz="2400" dirty="0" smtClean="0"/>
              <a:t>Tips: </a:t>
            </a:r>
            <a:endParaRPr lang="en-US" sz="2400" dirty="0" smtClean="0">
              <a:hlinkClick r:id="rId4"/>
            </a:endParaRPr>
          </a:p>
          <a:p>
            <a:pPr algn="ctr"/>
            <a:r>
              <a:rPr lang="en-US" sz="2400" dirty="0" smtClean="0">
                <a:hlinkClick r:id="rId4"/>
              </a:rPr>
              <a:t>https</a:t>
            </a:r>
            <a:r>
              <a:rPr lang="en-US" sz="2400" dirty="0">
                <a:hlinkClick r:id="rId4"/>
              </a:rPr>
              <a:t>://</a:t>
            </a:r>
            <a:r>
              <a:rPr lang="en-US" sz="2400" dirty="0" smtClean="0">
                <a:hlinkClick r:id="rId4"/>
              </a:rPr>
              <a:t>www.youtube.com/watch?v=jd3rdVyc38I</a:t>
            </a:r>
            <a:endParaRPr lang="en-US" sz="2400" dirty="0" smtClean="0"/>
          </a:p>
          <a:p>
            <a:pPr algn="ctr"/>
            <a:endParaRPr lang="en-US" dirty="0"/>
          </a:p>
        </p:txBody>
      </p:sp>
    </p:spTree>
    <p:extLst>
      <p:ext uri="{BB962C8B-B14F-4D97-AF65-F5344CB8AC3E}">
        <p14:creationId xmlns:p14="http://schemas.microsoft.com/office/powerpoint/2010/main" val="894782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8407401" cy="990600"/>
          </a:xfrm>
          <a:solidFill>
            <a:srgbClr val="FFD850"/>
          </a:solidFill>
        </p:spPr>
        <p:txBody>
          <a:bodyPr>
            <a:noAutofit/>
          </a:bodyPr>
          <a:lstStyle/>
          <a:p>
            <a:r>
              <a:rPr lang="en-US" sz="3600" dirty="0" smtClean="0">
                <a:latin typeface="+mn-lt"/>
                <a:cs typeface="Palatino Linotype"/>
              </a:rPr>
              <a:t>It’s your job to know your WA State Teaching Certificate Timeline!</a:t>
            </a:r>
            <a:endParaRPr lang="en-US" sz="3600" dirty="0">
              <a:latin typeface="+mn-lt"/>
              <a:cs typeface="Palatino Linotype"/>
            </a:endParaRPr>
          </a:p>
        </p:txBody>
      </p:sp>
      <p:sp>
        <p:nvSpPr>
          <p:cNvPr id="3" name="Content Placeholder 2"/>
          <p:cNvSpPr>
            <a:spLocks noGrp="1"/>
          </p:cNvSpPr>
          <p:nvPr>
            <p:ph idx="1"/>
          </p:nvPr>
        </p:nvSpPr>
        <p:spPr/>
        <p:txBody>
          <a:bodyPr>
            <a:normAutofit/>
          </a:bodyPr>
          <a:lstStyle/>
          <a:p>
            <a:r>
              <a:rPr lang="en-US" sz="2800" dirty="0" smtClean="0">
                <a:cs typeface="Palatino Linotype"/>
              </a:rPr>
              <a:t>National Board Certification is one way to obtain a Professional Certificate</a:t>
            </a:r>
          </a:p>
          <a:p>
            <a:r>
              <a:rPr lang="en-US" sz="2800" dirty="0" err="1" smtClean="0">
                <a:cs typeface="Palatino Linotype"/>
              </a:rPr>
              <a:t>ProTeach</a:t>
            </a:r>
            <a:r>
              <a:rPr lang="en-US" sz="2800" dirty="0" smtClean="0">
                <a:cs typeface="Palatino Linotype"/>
              </a:rPr>
              <a:t> is another way to obtain a Professional Certificate</a:t>
            </a:r>
          </a:p>
          <a:p>
            <a:r>
              <a:rPr lang="en-US" sz="2800" dirty="0">
                <a:cs typeface="Palatino Linotype"/>
              </a:rPr>
              <a:t>Teachers are responsible for </a:t>
            </a:r>
            <a:r>
              <a:rPr lang="en-US" sz="2800" dirty="0" smtClean="0">
                <a:cs typeface="Palatino Linotype"/>
              </a:rPr>
              <a:t>maintaining </a:t>
            </a:r>
            <a:r>
              <a:rPr lang="en-US" sz="2800" dirty="0">
                <a:cs typeface="Palatino Linotype"/>
              </a:rPr>
              <a:t>their own </a:t>
            </a:r>
            <a:r>
              <a:rPr lang="en-US" sz="2800" dirty="0" smtClean="0">
                <a:cs typeface="Palatino Linotype"/>
              </a:rPr>
              <a:t>certificate. </a:t>
            </a:r>
          </a:p>
          <a:p>
            <a:r>
              <a:rPr lang="en-US" sz="2800" dirty="0" smtClean="0">
                <a:cs typeface="Palatino Linotype"/>
                <a:hlinkClick r:id="rId3"/>
              </a:rPr>
              <a:t>Find out more</a:t>
            </a:r>
            <a:r>
              <a:rPr lang="en-US" sz="2800" dirty="0" smtClean="0">
                <a:cs typeface="Palatino Linotype"/>
              </a:rPr>
              <a:t>! OSPI certification office: </a:t>
            </a:r>
            <a:r>
              <a:rPr lang="en-US" sz="2800" dirty="0" smtClean="0">
                <a:cs typeface="Palatino Linotype"/>
                <a:hlinkClick r:id="rId4"/>
              </a:rPr>
              <a:t>cert@k12.wa.us</a:t>
            </a:r>
            <a:r>
              <a:rPr lang="en-US" sz="2800" dirty="0" smtClean="0">
                <a:cs typeface="Palatino Linotype"/>
              </a:rPr>
              <a:t> </a:t>
            </a:r>
            <a:endParaRPr lang="en-US" dirty="0"/>
          </a:p>
        </p:txBody>
      </p:sp>
    </p:spTree>
    <p:extLst>
      <p:ext uri="{BB962C8B-B14F-4D97-AF65-F5344CB8AC3E}">
        <p14:creationId xmlns:p14="http://schemas.microsoft.com/office/powerpoint/2010/main" val="1786331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latin typeface="+mn-lt"/>
              </a:rPr>
              <a:t>Cost</a:t>
            </a:r>
            <a:endParaRPr lang="en-US" sz="2800" dirty="0">
              <a:latin typeface="+mn-lt"/>
            </a:endParaRPr>
          </a:p>
        </p:txBody>
      </p:sp>
      <p:sp>
        <p:nvSpPr>
          <p:cNvPr id="4" name="Content Placeholder 3"/>
          <p:cNvSpPr>
            <a:spLocks noGrp="1"/>
          </p:cNvSpPr>
          <p:nvPr>
            <p:ph idx="1"/>
          </p:nvPr>
        </p:nvSpPr>
        <p:spPr>
          <a:xfrm>
            <a:off x="808038" y="1600200"/>
            <a:ext cx="7527925" cy="1314449"/>
          </a:xfrm>
          <a:prstGeom prst="rect">
            <a:avLst/>
          </a:prstGeom>
          <a:solidFill>
            <a:srgbClr val="FFD850"/>
          </a:solidFill>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buNone/>
            </a:pPr>
            <a:r>
              <a:rPr lang="en-US" sz="4000" b="1" dirty="0" smtClean="0">
                <a:solidFill>
                  <a:schemeClr val="tx1"/>
                </a:solidFill>
              </a:rPr>
              <a:t>4 Components</a:t>
            </a:r>
          </a:p>
        </p:txBody>
      </p:sp>
      <p:sp>
        <p:nvSpPr>
          <p:cNvPr id="5" name="Rectangle 4"/>
          <p:cNvSpPr/>
          <p:nvPr/>
        </p:nvSpPr>
        <p:spPr>
          <a:xfrm>
            <a:off x="808037" y="2914649"/>
            <a:ext cx="3630613" cy="2838451"/>
          </a:xfrm>
          <a:prstGeom prst="rect">
            <a:avLst/>
          </a:prstGeom>
          <a:solidFill>
            <a:srgbClr val="FFD8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smtClean="0">
              <a:solidFill>
                <a:schemeClr val="tx1"/>
              </a:solidFill>
              <a:latin typeface="Palatino Linotype" pitchFamily="18" charset="0"/>
            </a:endParaRPr>
          </a:p>
          <a:p>
            <a:pPr algn="ctr"/>
            <a:r>
              <a:rPr lang="en-US" sz="4800" dirty="0" smtClean="0">
                <a:solidFill>
                  <a:schemeClr val="tx1"/>
                </a:solidFill>
              </a:rPr>
              <a:t>Cost</a:t>
            </a:r>
          </a:p>
          <a:p>
            <a:pPr>
              <a:lnSpc>
                <a:spcPct val="150000"/>
              </a:lnSpc>
              <a:buFont typeface="Arial" pitchFamily="34" charset="0"/>
              <a:buChar char="•"/>
            </a:pPr>
            <a:r>
              <a:rPr lang="en-US" sz="2800" dirty="0" smtClean="0">
                <a:solidFill>
                  <a:schemeClr val="tx1"/>
                </a:solidFill>
              </a:rPr>
              <a:t>$2125 (3 years)</a:t>
            </a:r>
          </a:p>
          <a:p>
            <a:pPr>
              <a:lnSpc>
                <a:spcPct val="150000"/>
              </a:lnSpc>
              <a:buFont typeface="Arial" pitchFamily="34" charset="0"/>
              <a:buChar char="•"/>
            </a:pPr>
            <a:r>
              <a:rPr lang="en-US" sz="2800" dirty="0" smtClean="0">
                <a:solidFill>
                  <a:schemeClr val="tx1"/>
                </a:solidFill>
              </a:rPr>
              <a:t>$2050 (2 years)</a:t>
            </a:r>
          </a:p>
          <a:p>
            <a:pPr>
              <a:lnSpc>
                <a:spcPct val="150000"/>
              </a:lnSpc>
              <a:buFont typeface="Arial" pitchFamily="34" charset="0"/>
              <a:buChar char="•"/>
            </a:pPr>
            <a:r>
              <a:rPr lang="en-US" sz="2800" dirty="0" smtClean="0">
                <a:solidFill>
                  <a:schemeClr val="tx1"/>
                </a:solidFill>
              </a:rPr>
              <a:t>$1975 (1 year)</a:t>
            </a:r>
          </a:p>
          <a:p>
            <a:pPr algn="ctr"/>
            <a:endParaRPr lang="en-US" dirty="0" smtClean="0"/>
          </a:p>
          <a:p>
            <a:pPr algn="ctr"/>
            <a:endParaRPr lang="en-US" dirty="0"/>
          </a:p>
        </p:txBody>
      </p:sp>
      <p:sp>
        <p:nvSpPr>
          <p:cNvPr id="6" name="Rectangle 5"/>
          <p:cNvSpPr/>
          <p:nvPr/>
        </p:nvSpPr>
        <p:spPr>
          <a:xfrm>
            <a:off x="4438650" y="2914649"/>
            <a:ext cx="3897313" cy="2838451"/>
          </a:xfrm>
          <a:prstGeom prst="rect">
            <a:avLst/>
          </a:prstGeom>
          <a:solidFill>
            <a:srgbClr val="FFD8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dirty="0" smtClean="0">
              <a:solidFill>
                <a:schemeClr val="tx1"/>
              </a:solidFill>
              <a:latin typeface="Palatino Linotype" pitchFamily="18" charset="0"/>
            </a:endParaRPr>
          </a:p>
          <a:p>
            <a:pPr algn="ctr"/>
            <a:r>
              <a:rPr lang="en-US" sz="4800" dirty="0" smtClean="0">
                <a:solidFill>
                  <a:schemeClr val="tx1"/>
                </a:solidFill>
              </a:rPr>
              <a:t>Payment</a:t>
            </a:r>
          </a:p>
          <a:p>
            <a:pPr algn="ctr"/>
            <a:r>
              <a:rPr lang="en-US" sz="2800" dirty="0" smtClean="0">
                <a:solidFill>
                  <a:schemeClr val="tx1"/>
                </a:solidFill>
              </a:rPr>
              <a:t>$475 per component</a:t>
            </a:r>
          </a:p>
          <a:p>
            <a:pPr>
              <a:lnSpc>
                <a:spcPct val="150000"/>
              </a:lnSpc>
              <a:buFont typeface="Arial" pitchFamily="34" charset="0"/>
              <a:buChar char="•"/>
            </a:pPr>
            <a:r>
              <a:rPr lang="en-US" sz="2000" dirty="0" smtClean="0">
                <a:solidFill>
                  <a:schemeClr val="tx1"/>
                </a:solidFill>
              </a:rPr>
              <a:t>Pay per component as you go</a:t>
            </a:r>
          </a:p>
          <a:p>
            <a:pPr>
              <a:lnSpc>
                <a:spcPct val="150000"/>
              </a:lnSpc>
              <a:buFont typeface="Arial" pitchFamily="34" charset="0"/>
              <a:buChar char="•"/>
            </a:pPr>
            <a:r>
              <a:rPr lang="en-US" sz="2000" dirty="0" smtClean="0">
                <a:solidFill>
                  <a:schemeClr val="tx1"/>
                </a:solidFill>
              </a:rPr>
              <a:t>$75 enrollment fee (each year)</a:t>
            </a:r>
          </a:p>
          <a:p>
            <a:pPr>
              <a:lnSpc>
                <a:spcPct val="150000"/>
              </a:lnSpc>
            </a:pPr>
            <a:endParaRPr lang="en-US" dirty="0" smtClean="0">
              <a:solidFill>
                <a:schemeClr val="tx1"/>
              </a:solidFill>
              <a:latin typeface="Palatino Linotype" pitchFamily="18" charset="0"/>
            </a:endParaRPr>
          </a:p>
          <a:p>
            <a:pPr>
              <a:buFont typeface="Arial" pitchFamily="34" charset="0"/>
              <a:buChar char="•"/>
            </a:pPr>
            <a:endParaRPr lang="en-US" dirty="0" smtClean="0">
              <a:solidFill>
                <a:schemeClr val="tx1"/>
              </a:solidFill>
              <a:latin typeface="Palatino Linotype" pitchFamily="18" charset="0"/>
            </a:endParaRPr>
          </a:p>
          <a:p>
            <a:pPr algn="ctr"/>
            <a:endParaRPr lang="en-US" dirty="0" smtClean="0"/>
          </a:p>
          <a:p>
            <a:pPr algn="ctr"/>
            <a:endParaRPr lang="en-US" dirty="0"/>
          </a:p>
        </p:txBody>
      </p:sp>
    </p:spTree>
    <p:extLst>
      <p:ext uri="{BB962C8B-B14F-4D97-AF65-F5344CB8AC3E}">
        <p14:creationId xmlns:p14="http://schemas.microsoft.com/office/powerpoint/2010/main" val="3791569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533400"/>
            <a:ext cx="8686800" cy="1333500"/>
          </a:xfrm>
          <a:solidFill>
            <a:srgbClr val="FFD850"/>
          </a:solidFill>
        </p:spPr>
        <p:txBody>
          <a:bodyPr>
            <a:noAutofit/>
          </a:bodyPr>
          <a:lstStyle/>
          <a:p>
            <a:r>
              <a:rPr lang="en-US" sz="4800" dirty="0" smtClean="0">
                <a:latin typeface="+mn-lt"/>
                <a:cs typeface="Palatino Linotype"/>
              </a:rPr>
              <a:t>Advanced certification incentive in Washington State</a:t>
            </a:r>
            <a:endParaRPr lang="en-US" sz="4800" dirty="0">
              <a:latin typeface="+mn-lt"/>
              <a:cs typeface="Palatino Linotype"/>
            </a:endParaRPr>
          </a:p>
        </p:txBody>
      </p:sp>
      <p:sp>
        <p:nvSpPr>
          <p:cNvPr id="3" name="Content Placeholder 2"/>
          <p:cNvSpPr>
            <a:spLocks noGrp="1"/>
          </p:cNvSpPr>
          <p:nvPr>
            <p:ph idx="1"/>
          </p:nvPr>
        </p:nvSpPr>
        <p:spPr>
          <a:xfrm>
            <a:off x="457200" y="2006600"/>
            <a:ext cx="8686800" cy="4433958"/>
          </a:xfrm>
        </p:spPr>
        <p:txBody>
          <a:bodyPr>
            <a:normAutofit/>
          </a:bodyPr>
          <a:lstStyle/>
          <a:p>
            <a:r>
              <a:rPr lang="en-US" sz="3600" dirty="0">
                <a:cs typeface="Palatino Linotype"/>
              </a:rPr>
              <a:t>$</a:t>
            </a:r>
            <a:r>
              <a:rPr lang="en-US" sz="3600" dirty="0" smtClean="0">
                <a:cs typeface="Palatino Linotype"/>
              </a:rPr>
              <a:t>5151 </a:t>
            </a:r>
            <a:r>
              <a:rPr lang="en-US" sz="3600" dirty="0">
                <a:cs typeface="Palatino Linotype"/>
              </a:rPr>
              <a:t>annual bonus for the </a:t>
            </a:r>
            <a:r>
              <a:rPr lang="en-US" sz="3600" dirty="0" smtClean="0">
                <a:cs typeface="Palatino Linotype"/>
              </a:rPr>
              <a:t>duration </a:t>
            </a:r>
            <a:r>
              <a:rPr lang="en-US" sz="3600" dirty="0">
                <a:cs typeface="Palatino Linotype"/>
              </a:rPr>
              <a:t>of the certificate</a:t>
            </a:r>
          </a:p>
          <a:p>
            <a:r>
              <a:rPr lang="en-US" sz="3600" dirty="0">
                <a:cs typeface="Palatino Linotype"/>
              </a:rPr>
              <a:t>A</a:t>
            </a:r>
            <a:r>
              <a:rPr lang="en-US" sz="3600" dirty="0" smtClean="0">
                <a:cs typeface="Palatino Linotype"/>
              </a:rPr>
              <a:t>dditional </a:t>
            </a:r>
            <a:r>
              <a:rPr lang="en-US" sz="3600" dirty="0">
                <a:cs typeface="Palatino Linotype"/>
              </a:rPr>
              <a:t>annual bonus of up to $</a:t>
            </a:r>
            <a:r>
              <a:rPr lang="en-US" sz="3600" dirty="0" smtClean="0">
                <a:cs typeface="Palatino Linotype"/>
              </a:rPr>
              <a:t>5000 </a:t>
            </a:r>
            <a:r>
              <a:rPr lang="en-US" sz="3600" dirty="0">
                <a:cs typeface="Palatino Linotype"/>
              </a:rPr>
              <a:t>in qualifying challenging </a:t>
            </a:r>
            <a:r>
              <a:rPr lang="en-US" sz="3600" dirty="0" smtClean="0">
                <a:cs typeface="Palatino Linotype"/>
              </a:rPr>
              <a:t>schools</a:t>
            </a:r>
          </a:p>
          <a:p>
            <a:r>
              <a:rPr lang="en-US" sz="3600" dirty="0">
                <a:cs typeface="Palatino Linotype"/>
              </a:rPr>
              <a:t>F</a:t>
            </a:r>
            <a:r>
              <a:rPr lang="en-US" sz="3600" dirty="0" smtClean="0">
                <a:cs typeface="Palatino Linotype"/>
              </a:rPr>
              <a:t>irst </a:t>
            </a:r>
            <a:r>
              <a:rPr lang="en-US" sz="3600" dirty="0">
                <a:cs typeface="Palatino Linotype"/>
              </a:rPr>
              <a:t>year’s bonus </a:t>
            </a:r>
            <a:r>
              <a:rPr lang="en-US" sz="3600" dirty="0" smtClean="0">
                <a:cs typeface="Palatino Linotype"/>
              </a:rPr>
              <a:t>prorated </a:t>
            </a:r>
            <a:r>
              <a:rPr lang="en-US" sz="3600" dirty="0">
                <a:cs typeface="Palatino Linotype"/>
              </a:rPr>
              <a:t>at 60% </a:t>
            </a:r>
            <a:endParaRPr lang="en-US" sz="3600" dirty="0" smtClean="0">
              <a:cs typeface="Palatino Linotype"/>
            </a:endParaRPr>
          </a:p>
          <a:p>
            <a:r>
              <a:rPr lang="en-US" sz="3600" dirty="0" smtClean="0">
                <a:cs typeface="Palatino Linotype"/>
              </a:rPr>
              <a:t>Pensionable</a:t>
            </a:r>
            <a:endParaRPr lang="en-US" sz="3600" dirty="0">
              <a:cs typeface="Palatino Linotype"/>
            </a:endParaRPr>
          </a:p>
        </p:txBody>
      </p:sp>
    </p:spTree>
    <p:extLst>
      <p:ext uri="{BB962C8B-B14F-4D97-AF65-F5344CB8AC3E}">
        <p14:creationId xmlns:p14="http://schemas.microsoft.com/office/powerpoint/2010/main" val="666994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D850"/>
          </a:solidFill>
        </p:spPr>
        <p:txBody>
          <a:bodyPr>
            <a:normAutofit fontScale="90000"/>
          </a:bodyPr>
          <a:lstStyle/>
          <a:p>
            <a:r>
              <a:rPr lang="en-US" dirty="0" smtClean="0">
                <a:latin typeface="+mn-lt"/>
                <a:cs typeface="Palatino Linotype"/>
              </a:rPr>
              <a:t>Financial Support in Washington State:  OSPI </a:t>
            </a:r>
            <a:r>
              <a:rPr lang="en-US" dirty="0">
                <a:latin typeface="+mn-lt"/>
                <a:cs typeface="Palatino Linotype"/>
              </a:rPr>
              <a:t>Conditional Loan</a:t>
            </a:r>
          </a:p>
        </p:txBody>
      </p:sp>
      <p:sp>
        <p:nvSpPr>
          <p:cNvPr id="3" name="Content Placeholder 2"/>
          <p:cNvSpPr>
            <a:spLocks noGrp="1"/>
          </p:cNvSpPr>
          <p:nvPr>
            <p:ph idx="1"/>
          </p:nvPr>
        </p:nvSpPr>
        <p:spPr/>
        <p:txBody>
          <a:bodyPr/>
          <a:lstStyle/>
          <a:p>
            <a:r>
              <a:rPr lang="en-US" sz="3200" dirty="0" smtClean="0">
                <a:cs typeface="Palatino Linotype"/>
              </a:rPr>
              <a:t>To qualify for an OSPI Conditional Loan, candidates must join an OSPI Approved Cohort.</a:t>
            </a:r>
          </a:p>
          <a:p>
            <a:r>
              <a:rPr lang="en-US" sz="3200" dirty="0" smtClean="0">
                <a:cs typeface="Palatino Linotype"/>
              </a:rPr>
              <a:t>Loan recipients receive $1425 toward the $1900 assessment fee. Recipients must pay $475 to NBPTS for their first component, as well as $75 annual enrollment fee.</a:t>
            </a:r>
          </a:p>
          <a:p>
            <a:r>
              <a:rPr lang="en-US" sz="3200" dirty="0" smtClean="0">
                <a:cs typeface="Palatino Linotype"/>
                <a:hlinkClick r:id="" action="ppaction://noaction"/>
              </a:rPr>
              <a:t>Conditional Loan Information</a:t>
            </a:r>
            <a:endParaRPr lang="en-US" sz="3200" dirty="0" smtClean="0">
              <a:cs typeface="Palatino Linotype"/>
            </a:endParaRPr>
          </a:p>
          <a:p>
            <a:pPr>
              <a:buNone/>
            </a:pPr>
            <a:endParaRPr lang="en-US" dirty="0" smtClean="0"/>
          </a:p>
          <a:p>
            <a:pPr>
              <a:buNone/>
            </a:pPr>
            <a:endParaRPr lang="en-US" dirty="0" smtClean="0"/>
          </a:p>
        </p:txBody>
      </p:sp>
    </p:spTree>
    <p:extLst>
      <p:ext uri="{BB962C8B-B14F-4D97-AF65-F5344CB8AC3E}">
        <p14:creationId xmlns:p14="http://schemas.microsoft.com/office/powerpoint/2010/main" val="28577415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03-22 at 12.03.32 PM.png"/>
          <p:cNvPicPr>
            <a:picLocks noChangeAspect="1"/>
          </p:cNvPicPr>
          <p:nvPr/>
        </p:nvPicPr>
        <p:blipFill rotWithShape="1">
          <a:blip r:embed="rId3">
            <a:extLst>
              <a:ext uri="{28A0092B-C50C-407E-A947-70E740481C1C}">
                <a14:useLocalDpi xmlns:a14="http://schemas.microsoft.com/office/drawing/2010/main" val="0"/>
              </a:ext>
            </a:extLst>
          </a:blip>
          <a:srcRect l="7650" r="8606" b="11871"/>
          <a:stretch/>
        </p:blipFill>
        <p:spPr>
          <a:xfrm>
            <a:off x="0" y="2919424"/>
            <a:ext cx="9207752" cy="3938576"/>
          </a:xfrm>
          <a:prstGeom prst="rect">
            <a:avLst/>
          </a:prstGeom>
        </p:spPr>
      </p:pic>
      <p:pic>
        <p:nvPicPr>
          <p:cNvPr id="5" name="Picture 4" descr="Screen Shot 2016-03-22 at 12.04.42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6080" y="228888"/>
            <a:ext cx="2006214" cy="2524895"/>
          </a:xfrm>
          <a:prstGeom prst="rect">
            <a:avLst/>
          </a:prstGeom>
        </p:spPr>
      </p:pic>
    </p:spTree>
    <p:extLst>
      <p:ext uri="{BB962C8B-B14F-4D97-AF65-F5344CB8AC3E}">
        <p14:creationId xmlns:p14="http://schemas.microsoft.com/office/powerpoint/2010/main" val="367053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Ready to Pursue?	</a:t>
            </a:r>
            <a:endParaRPr lang="en-US" dirty="0"/>
          </a:p>
        </p:txBody>
      </p:sp>
      <p:sp>
        <p:nvSpPr>
          <p:cNvPr id="3" name="Content Placeholder 2"/>
          <p:cNvSpPr>
            <a:spLocks noGrp="1"/>
          </p:cNvSpPr>
          <p:nvPr>
            <p:ph idx="1"/>
          </p:nvPr>
        </p:nvSpPr>
        <p:spPr>
          <a:solidFill>
            <a:srgbClr val="FFD850"/>
          </a:solidFill>
        </p:spPr>
        <p:txBody>
          <a:bodyPr/>
          <a:lstStyle/>
          <a:p>
            <a:r>
              <a:rPr lang="en-US" dirty="0" smtClean="0"/>
              <a:t>Go to </a:t>
            </a:r>
            <a:r>
              <a:rPr lang="en-US" dirty="0" err="1" smtClean="0"/>
              <a:t>Boardcertifiedteachers.org</a:t>
            </a:r>
            <a:endParaRPr lang="en-US" dirty="0" smtClean="0"/>
          </a:p>
          <a:p>
            <a:r>
              <a:rPr lang="en-US" dirty="0" smtClean="0"/>
              <a:t>Register as a National Board Candidate</a:t>
            </a:r>
          </a:p>
          <a:p>
            <a:r>
              <a:rPr lang="en-US" dirty="0" smtClean="0"/>
              <a:t>Join a local cohort for support</a:t>
            </a:r>
          </a:p>
          <a:p>
            <a:pPr marL="0" indent="0">
              <a:buNone/>
            </a:pPr>
            <a:endParaRPr lang="en-US" dirty="0"/>
          </a:p>
          <a:p>
            <a:pPr marL="0" indent="0" algn="ctr">
              <a:buNone/>
            </a:pPr>
            <a:r>
              <a:rPr lang="en-US" i="1" dirty="0" smtClean="0"/>
              <a:t>Each student deserves access to accomplished teachers.</a:t>
            </a:r>
            <a:endParaRPr lang="en-US" i="1" dirty="0"/>
          </a:p>
        </p:txBody>
      </p:sp>
    </p:spTree>
    <p:extLst>
      <p:ext uri="{BB962C8B-B14F-4D97-AF65-F5344CB8AC3E}">
        <p14:creationId xmlns:p14="http://schemas.microsoft.com/office/powerpoint/2010/main" val="3396476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732188">
            <a:off x="-238123" y="979487"/>
            <a:ext cx="3848100" cy="1143000"/>
          </a:xfrm>
        </p:spPr>
        <p:txBody>
          <a:bodyPr/>
          <a:lstStyle/>
          <a:p>
            <a:r>
              <a:rPr lang="en-US" dirty="0" smtClean="0">
                <a:solidFill>
                  <a:srgbClr val="FF9900"/>
                </a:solidFill>
              </a:rPr>
              <a:t>Resources</a:t>
            </a:r>
            <a:endParaRPr lang="en-US" dirty="0">
              <a:solidFill>
                <a:srgbClr val="FF9900"/>
              </a:solidFill>
            </a:endParaRPr>
          </a:p>
        </p:txBody>
      </p:sp>
      <p:sp>
        <p:nvSpPr>
          <p:cNvPr id="3" name="Content Placeholder 2"/>
          <p:cNvSpPr>
            <a:spLocks noGrp="1"/>
          </p:cNvSpPr>
          <p:nvPr>
            <p:ph idx="1"/>
          </p:nvPr>
        </p:nvSpPr>
        <p:spPr>
          <a:xfrm>
            <a:off x="571500" y="2438399"/>
            <a:ext cx="8229600" cy="3876675"/>
          </a:xfrm>
        </p:spPr>
        <p:txBody>
          <a:bodyPr>
            <a:normAutofit/>
          </a:bodyPr>
          <a:lstStyle/>
          <a:p>
            <a:pPr algn="ctr"/>
            <a:r>
              <a:rPr lang="en-US" sz="2400" dirty="0" smtClean="0">
                <a:solidFill>
                  <a:srgbClr val="FF0000"/>
                </a:solidFill>
              </a:rPr>
              <a:t>Cindy Rockholt, Supporting </a:t>
            </a:r>
            <a:r>
              <a:rPr lang="en-US" sz="2400" dirty="0">
                <a:solidFill>
                  <a:srgbClr val="FF0000"/>
                </a:solidFill>
              </a:rPr>
              <a:t>Effective Educator Development (SEED) Grant Program Coordinator</a:t>
            </a:r>
            <a:endParaRPr lang="en-US" sz="2400" dirty="0" smtClean="0">
              <a:solidFill>
                <a:srgbClr val="FF0000"/>
              </a:solidFill>
            </a:endParaRPr>
          </a:p>
          <a:p>
            <a:pPr marL="0" indent="0" algn="ctr">
              <a:buNone/>
            </a:pPr>
            <a:r>
              <a:rPr lang="en-US" sz="2400" dirty="0" smtClean="0">
                <a:hlinkClick r:id="rId2"/>
              </a:rPr>
              <a:t>cindyr@cstp-wa.org</a:t>
            </a:r>
            <a:endParaRPr lang="en-US" sz="2400" dirty="0" smtClean="0"/>
          </a:p>
          <a:p>
            <a:pPr marL="0" indent="0" algn="ctr">
              <a:buNone/>
            </a:pPr>
            <a:endParaRPr lang="en-US" sz="2400" dirty="0"/>
          </a:p>
          <a:p>
            <a:pPr marL="0" indent="0" algn="ctr">
              <a:spcAft>
                <a:spcPts val="600"/>
              </a:spcAft>
              <a:buNone/>
            </a:pPr>
            <a:r>
              <a:rPr lang="en-US" sz="2000" dirty="0">
                <a:hlinkClick r:id="rId3"/>
              </a:rPr>
              <a:t>http://www.nbpts.org</a:t>
            </a:r>
            <a:r>
              <a:rPr lang="en-US" sz="2000" dirty="0" smtClean="0">
                <a:hlinkClick r:id="rId3"/>
              </a:rPr>
              <a:t>/</a:t>
            </a:r>
            <a:endParaRPr lang="en-US" sz="2000" dirty="0" smtClean="0"/>
          </a:p>
          <a:p>
            <a:pPr marL="0" indent="0" algn="ctr">
              <a:spcAft>
                <a:spcPts val="600"/>
              </a:spcAft>
              <a:buNone/>
            </a:pPr>
            <a:r>
              <a:rPr lang="en-US" sz="2000" dirty="0">
                <a:hlinkClick r:id="rId4"/>
              </a:rPr>
              <a:t>http://boardcertifiedteachers.org</a:t>
            </a:r>
            <a:r>
              <a:rPr lang="en-US" sz="2000" dirty="0" smtClean="0">
                <a:hlinkClick r:id="rId4"/>
              </a:rPr>
              <a:t>/</a:t>
            </a:r>
            <a:endParaRPr lang="en-US" sz="2000" dirty="0" smtClean="0"/>
          </a:p>
          <a:p>
            <a:pPr marL="0" indent="0" algn="ctr">
              <a:spcAft>
                <a:spcPts val="600"/>
              </a:spcAft>
              <a:buNone/>
            </a:pPr>
            <a:r>
              <a:rPr lang="en-US" sz="2000" dirty="0">
                <a:hlinkClick r:id="rId5"/>
              </a:rPr>
              <a:t>https://www.washingtonea.org/pd/my-certification/jump-start-information</a:t>
            </a:r>
            <a:r>
              <a:rPr lang="en-US" sz="2000" dirty="0" smtClean="0">
                <a:hlinkClick r:id="rId5"/>
              </a:rPr>
              <a:t>/</a:t>
            </a:r>
            <a:endParaRPr lang="en-US" sz="2000" dirty="0" smtClean="0"/>
          </a:p>
          <a:p>
            <a:pPr marL="0" indent="0" algn="ctr">
              <a:spcAft>
                <a:spcPts val="600"/>
              </a:spcAft>
              <a:buNone/>
            </a:pPr>
            <a:r>
              <a:rPr lang="en-US" sz="2000" dirty="0">
                <a:hlinkClick r:id="rId6"/>
              </a:rPr>
              <a:t>http://</a:t>
            </a:r>
            <a:r>
              <a:rPr lang="en-US" sz="2000" dirty="0" smtClean="0">
                <a:hlinkClick r:id="rId6"/>
              </a:rPr>
              <a:t>www.k12.wa.us/Certification/nbpts/Candidacy/ForCandidates.aspx</a:t>
            </a:r>
            <a:endParaRPr lang="en-US" sz="2000" dirty="0" smtClean="0"/>
          </a:p>
          <a:p>
            <a:pPr marL="0" indent="0" algn="ctr">
              <a:spcAft>
                <a:spcPts val="600"/>
              </a:spcAft>
              <a:buNone/>
            </a:pPr>
            <a:endParaRPr lang="en-US" sz="2400" dirty="0"/>
          </a:p>
          <a:p>
            <a:pPr marL="0" indent="0" algn="ctr">
              <a:buNone/>
            </a:pPr>
            <a:endParaRPr lang="en-US" sz="2400" dirty="0" smtClean="0"/>
          </a:p>
          <a:p>
            <a:pPr marL="0" indent="0" algn="ctr">
              <a:buNone/>
            </a:pPr>
            <a:endParaRPr lang="en-US" sz="2400" dirty="0" smtClean="0"/>
          </a:p>
          <a:p>
            <a:pPr marL="0" indent="0" algn="ctr">
              <a:buNone/>
            </a:pPr>
            <a:endParaRPr lang="en-US" sz="2800" dirty="0"/>
          </a:p>
        </p:txBody>
      </p:sp>
      <p:sp>
        <p:nvSpPr>
          <p:cNvPr id="4" name="TextBox 3"/>
          <p:cNvSpPr txBox="1"/>
          <p:nvPr/>
        </p:nvSpPr>
        <p:spPr>
          <a:xfrm>
            <a:off x="2743201" y="542925"/>
            <a:ext cx="5886450" cy="1846659"/>
          </a:xfrm>
          <a:prstGeom prst="rect">
            <a:avLst/>
          </a:prstGeom>
          <a:noFill/>
        </p:spPr>
        <p:txBody>
          <a:bodyPr wrap="square" rtlCol="0">
            <a:spAutoFit/>
          </a:bodyPr>
          <a:lstStyle/>
          <a:p>
            <a:pPr algn="ctr"/>
            <a:r>
              <a:rPr lang="en-US" sz="2400" dirty="0"/>
              <a:t>Heather Bulfinch, Davis High School, Yakima</a:t>
            </a:r>
          </a:p>
          <a:p>
            <a:pPr algn="ctr"/>
            <a:r>
              <a:rPr lang="en-US" sz="2400" dirty="0">
                <a:hlinkClick r:id="rId7"/>
              </a:rPr>
              <a:t>Bulfinch.heather@yakimaschools.org</a:t>
            </a:r>
            <a:endParaRPr lang="en-US" sz="2400" dirty="0"/>
          </a:p>
          <a:p>
            <a:pPr algn="ctr"/>
            <a:r>
              <a:rPr lang="en-US" sz="2400" dirty="0"/>
              <a:t>Nicole Mills Davis High School, Yakima</a:t>
            </a:r>
          </a:p>
          <a:p>
            <a:pPr algn="ctr"/>
            <a:r>
              <a:rPr lang="en-US" sz="2400" dirty="0">
                <a:hlinkClick r:id="rId8"/>
              </a:rPr>
              <a:t>Mills.nicole@yakimaschools.org</a:t>
            </a:r>
            <a:endParaRPr lang="en-US" sz="2400" dirty="0"/>
          </a:p>
          <a:p>
            <a:endParaRPr lang="en-US" dirty="0"/>
          </a:p>
        </p:txBody>
      </p:sp>
    </p:spTree>
    <p:extLst>
      <p:ext uri="{BB962C8B-B14F-4D97-AF65-F5344CB8AC3E}">
        <p14:creationId xmlns:p14="http://schemas.microsoft.com/office/powerpoint/2010/main" val="95777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90725"/>
            <a:ext cx="8229600" cy="4068763"/>
          </a:xfrm>
          <a:solidFill>
            <a:srgbClr val="FFD850"/>
          </a:solidFill>
        </p:spPr>
        <p:txBody>
          <a:bodyPr>
            <a:normAutofit/>
          </a:bodyPr>
          <a:lstStyle/>
          <a:p>
            <a:pPr>
              <a:buNone/>
            </a:pPr>
            <a:endParaRPr lang="en-US" sz="2800" dirty="0" smtClean="0">
              <a:latin typeface="Palatino Linotype" pitchFamily="18" charset="0"/>
              <a:cs typeface="Arial" pitchFamily="34" charset="0"/>
            </a:endParaRPr>
          </a:p>
          <a:p>
            <a:r>
              <a:rPr lang="en-US" sz="3200" dirty="0" smtClean="0">
                <a:cs typeface="Arial" pitchFamily="34" charset="0"/>
              </a:rPr>
              <a:t>Maintain High and Rigorous Standards </a:t>
            </a:r>
          </a:p>
          <a:p>
            <a:r>
              <a:rPr lang="en-US" sz="3200" dirty="0" smtClean="0">
                <a:cs typeface="Arial" pitchFamily="34" charset="0"/>
              </a:rPr>
              <a:t>Certify teachers who meet those Standards</a:t>
            </a:r>
          </a:p>
          <a:p>
            <a:r>
              <a:rPr lang="en-US" sz="3200" dirty="0" smtClean="0">
                <a:cs typeface="Arial" pitchFamily="34" charset="0"/>
              </a:rPr>
              <a:t>Support efforts for Accomplished Teachers to lead their profession</a:t>
            </a:r>
            <a:endParaRPr lang="en-US" dirty="0" smtClean="0">
              <a:cs typeface="Arial" pitchFamily="34" charset="0"/>
            </a:endParaRPr>
          </a:p>
          <a:p>
            <a:pPr algn="r">
              <a:buFont typeface="Arial" pitchFamily="34" charset="0"/>
              <a:buNone/>
            </a:pPr>
            <a:r>
              <a:rPr lang="en-US" sz="3200" b="1" i="1" dirty="0">
                <a:solidFill>
                  <a:schemeClr val="tx1">
                    <a:lumMod val="65000"/>
                    <a:lumOff val="35000"/>
                  </a:schemeClr>
                </a:solidFill>
                <a:cs typeface="Arial" pitchFamily="34" charset="0"/>
              </a:rPr>
              <a:t>A</a:t>
            </a:r>
            <a:r>
              <a:rPr lang="en-US" sz="3200" b="1" i="1" dirty="0" smtClean="0">
                <a:solidFill>
                  <a:schemeClr val="tx1">
                    <a:lumMod val="65000"/>
                    <a:lumOff val="35000"/>
                  </a:schemeClr>
                </a:solidFill>
                <a:cs typeface="Arial" pitchFamily="34" charset="0"/>
              </a:rPr>
              <a:t> process </a:t>
            </a:r>
            <a:r>
              <a:rPr lang="ja-JP" altLang="en-US" sz="3200" b="1" i="1" dirty="0" smtClean="0">
                <a:solidFill>
                  <a:schemeClr val="tx1">
                    <a:lumMod val="65000"/>
                    <a:lumOff val="35000"/>
                  </a:schemeClr>
                </a:solidFill>
                <a:cs typeface="Arial" pitchFamily="34" charset="0"/>
              </a:rPr>
              <a:t>“</a:t>
            </a:r>
            <a:r>
              <a:rPr lang="en-US" altLang="ja-JP" sz="3200" b="1" i="1" dirty="0" smtClean="0">
                <a:solidFill>
                  <a:schemeClr val="tx1">
                    <a:lumMod val="65000"/>
                    <a:lumOff val="35000"/>
                  </a:schemeClr>
                </a:solidFill>
                <a:cs typeface="Arial" pitchFamily="34" charset="0"/>
              </a:rPr>
              <a:t>by teachers, for teachers</a:t>
            </a:r>
            <a:r>
              <a:rPr lang="ja-JP" altLang="en-US" sz="3200" b="1" i="1" dirty="0" smtClean="0">
                <a:solidFill>
                  <a:schemeClr val="tx1">
                    <a:lumMod val="65000"/>
                    <a:lumOff val="35000"/>
                  </a:schemeClr>
                </a:solidFill>
                <a:cs typeface="Arial" pitchFamily="34" charset="0"/>
              </a:rPr>
              <a:t>”</a:t>
            </a:r>
            <a:endParaRPr lang="en-US" sz="3200" b="1" i="1" dirty="0" smtClean="0">
              <a:solidFill>
                <a:schemeClr val="tx1">
                  <a:lumMod val="65000"/>
                  <a:lumOff val="35000"/>
                </a:schemeClr>
              </a:solidFill>
              <a:cs typeface="Arial" pitchFamily="34" charset="0"/>
            </a:endParaRPr>
          </a:p>
          <a:p>
            <a:pPr>
              <a:buNone/>
            </a:pPr>
            <a:r>
              <a:rPr lang="en-US" sz="2800" dirty="0">
                <a:hlinkClick r:id="rId3"/>
              </a:rPr>
              <a:t>https://www.youtube.com/watch?v=zTvJzKHoGEw</a:t>
            </a:r>
            <a:endParaRPr lang="en-US" sz="2800" dirty="0"/>
          </a:p>
          <a:p>
            <a:pPr>
              <a:buNone/>
            </a:pPr>
            <a:endParaRPr lang="en-US" dirty="0"/>
          </a:p>
        </p:txBody>
      </p:sp>
      <p:sp>
        <p:nvSpPr>
          <p:cNvPr id="3" name="Title 2"/>
          <p:cNvSpPr>
            <a:spLocks noGrp="1"/>
          </p:cNvSpPr>
          <p:nvPr>
            <p:ph type="title"/>
          </p:nvPr>
        </p:nvSpPr>
        <p:spPr>
          <a:xfrm>
            <a:off x="381000" y="681038"/>
            <a:ext cx="8305800" cy="1401762"/>
          </a:xfrm>
        </p:spPr>
        <p:txBody>
          <a:bodyPr>
            <a:noAutofit/>
          </a:bodyPr>
          <a:lstStyle/>
          <a:p>
            <a:r>
              <a:rPr lang="en-US" sz="4400" dirty="0">
                <a:latin typeface="+mn-lt"/>
              </a:rPr>
              <a:t>Mission of </a:t>
            </a:r>
            <a:r>
              <a:rPr lang="en-US" sz="4400" dirty="0" smtClean="0">
                <a:latin typeface="+mn-lt"/>
              </a:rPr>
              <a:t>the National Board for Professional Teaching Standards</a:t>
            </a:r>
            <a:endParaRPr lang="en-US" sz="4400" dirty="0">
              <a:latin typeface="+mn-lt"/>
            </a:endParaRPr>
          </a:p>
        </p:txBody>
      </p:sp>
    </p:spTree>
    <p:extLst>
      <p:ext uri="{BB962C8B-B14F-4D97-AF65-F5344CB8AC3E}">
        <p14:creationId xmlns:p14="http://schemas.microsoft.com/office/powerpoint/2010/main" val="469121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8002" y="1600200"/>
            <a:ext cx="8377374" cy="4278313"/>
          </a:xfrm>
        </p:spPr>
        <p:txBody>
          <a:bodyPr>
            <a:normAutofit lnSpcReduction="10000"/>
          </a:bodyPr>
          <a:lstStyle/>
          <a:p>
            <a:pPr>
              <a:buNone/>
            </a:pPr>
            <a:r>
              <a:rPr lang="en-US" sz="3600" b="1" dirty="0" smtClean="0"/>
              <a:t>Purpose:</a:t>
            </a:r>
            <a:endParaRPr lang="en-US" sz="4400" dirty="0" smtClean="0"/>
          </a:p>
          <a:p>
            <a:r>
              <a:rPr lang="en-US" sz="2800" dirty="0" smtClean="0"/>
              <a:t>Positively impact student learning</a:t>
            </a:r>
            <a:endParaRPr lang="en-US" sz="3600" b="1" dirty="0" smtClean="0"/>
          </a:p>
          <a:p>
            <a:pPr marL="0" indent="0">
              <a:buNone/>
            </a:pPr>
            <a:r>
              <a:rPr lang="en-US" sz="3600" b="1" dirty="0" smtClean="0"/>
              <a:t>Principles:</a:t>
            </a:r>
          </a:p>
          <a:p>
            <a:r>
              <a:rPr lang="en-US" sz="2800" dirty="0" smtClean="0"/>
              <a:t>National Board Standards </a:t>
            </a:r>
          </a:p>
          <a:p>
            <a:r>
              <a:rPr lang="en-US" sz="2800" dirty="0" smtClean="0"/>
              <a:t>Five Core Propositions</a:t>
            </a:r>
          </a:p>
          <a:p>
            <a:r>
              <a:rPr lang="en-US" sz="2800" dirty="0" smtClean="0"/>
              <a:t>Architecture of Accomplished Teaching </a:t>
            </a:r>
          </a:p>
          <a:p>
            <a:r>
              <a:rPr lang="en-US" sz="2800" dirty="0" smtClean="0"/>
              <a:t>Performance-based, peer-review model </a:t>
            </a:r>
            <a:endParaRPr lang="en-US" sz="2800" dirty="0" smtClean="0"/>
          </a:p>
          <a:p>
            <a:pPr marL="0" lvl="0" indent="0">
              <a:buNone/>
            </a:pPr>
            <a:r>
              <a:rPr lang="en-US" sz="2800" i="1" dirty="0">
                <a:solidFill>
                  <a:schemeClr val="dk1"/>
                </a:solidFill>
                <a:ea typeface="Calibri"/>
                <a:cs typeface="Calibri"/>
                <a:sym typeface="Calibri"/>
                <a:hlinkClick r:id="rId3"/>
              </a:rPr>
              <a:t>https://www.youtube.com/watch?v=YYYTpO0BSd8</a:t>
            </a:r>
            <a:endParaRPr lang="en-US" sz="2800" i="1" dirty="0">
              <a:solidFill>
                <a:schemeClr val="dk1"/>
              </a:solidFill>
              <a:ea typeface="Calibri"/>
              <a:cs typeface="Calibri"/>
              <a:sym typeface="Calibri"/>
            </a:endParaRPr>
          </a:p>
          <a:p>
            <a:pPr marL="0" indent="0">
              <a:buNone/>
            </a:pPr>
            <a:endParaRPr lang="en-US" sz="2800" dirty="0" smtClean="0">
              <a:hlinkClick r:id="rId4"/>
            </a:endParaRPr>
          </a:p>
          <a:p>
            <a:pPr marL="0" indent="0" algn="ctr">
              <a:buNone/>
            </a:pPr>
            <a:endParaRPr lang="en-US" sz="2800" dirty="0" smtClean="0"/>
          </a:p>
          <a:p>
            <a:endParaRPr lang="en-US" sz="2800" dirty="0" smtClean="0"/>
          </a:p>
          <a:p>
            <a:endParaRPr lang="en-US" sz="2800" dirty="0">
              <a:latin typeface="Palatino Linotype" panose="02040502050505030304" pitchFamily="18" charset="0"/>
            </a:endParaRPr>
          </a:p>
        </p:txBody>
      </p:sp>
      <p:sp>
        <p:nvSpPr>
          <p:cNvPr id="3" name="Title 2"/>
          <p:cNvSpPr>
            <a:spLocks noGrp="1"/>
          </p:cNvSpPr>
          <p:nvPr>
            <p:ph type="title"/>
          </p:nvPr>
        </p:nvSpPr>
        <p:spPr>
          <a:solidFill>
            <a:srgbClr val="FFD850"/>
          </a:solidFill>
        </p:spPr>
        <p:txBody>
          <a:bodyPr/>
          <a:lstStyle/>
          <a:p>
            <a:r>
              <a:rPr lang="en-US" b="1" dirty="0" smtClean="0">
                <a:latin typeface="+mn-lt"/>
              </a:rPr>
              <a:t>Why National Board?</a:t>
            </a:r>
            <a:endParaRPr lang="en-US" b="1" dirty="0">
              <a:latin typeface="+mn-lt"/>
            </a:endParaRPr>
          </a:p>
        </p:txBody>
      </p:sp>
    </p:spTree>
    <p:extLst>
      <p:ext uri="{BB962C8B-B14F-4D97-AF65-F5344CB8AC3E}">
        <p14:creationId xmlns:p14="http://schemas.microsoft.com/office/powerpoint/2010/main" val="106538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p:nvPr/>
        </p:nvSpPr>
        <p:spPr>
          <a:xfrm rot="-5400000">
            <a:off x="-1431900" y="2688300"/>
            <a:ext cx="4479900" cy="1006500"/>
          </a:xfrm>
          <a:prstGeom prst="rect">
            <a:avLst/>
          </a:prstGeom>
          <a:solidFill>
            <a:srgbClr val="BFBFBF"/>
          </a:solidFill>
          <a:ln w="12700"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6000" dirty="0">
                <a:solidFill>
                  <a:schemeClr val="dk1"/>
                </a:solidFill>
                <a:latin typeface="Calibri"/>
                <a:ea typeface="Calibri"/>
                <a:cs typeface="Calibri"/>
                <a:sym typeface="Calibri"/>
              </a:rPr>
              <a:t>5 Core Props</a:t>
            </a:r>
          </a:p>
        </p:txBody>
      </p:sp>
      <p:sp>
        <p:nvSpPr>
          <p:cNvPr id="439" name="Shape 439"/>
          <p:cNvSpPr txBox="1"/>
          <p:nvPr/>
        </p:nvSpPr>
        <p:spPr>
          <a:xfrm>
            <a:off x="1447800" y="1037075"/>
            <a:ext cx="7239000" cy="4982400"/>
          </a:xfrm>
          <a:prstGeom prst="rect">
            <a:avLst/>
          </a:prstGeom>
          <a:noFill/>
          <a:ln>
            <a:noFill/>
          </a:ln>
        </p:spPr>
        <p:txBody>
          <a:bodyPr lIns="91425" tIns="45700" rIns="91425" bIns="45700" anchor="t" anchorCtr="0">
            <a:noAutofit/>
          </a:bodyPr>
          <a:lstStyle/>
          <a:p>
            <a:pPr marL="365760" marR="0" lvl="0" indent="-264160" algn="l" rtl="0">
              <a:lnSpc>
                <a:spcPct val="90000"/>
              </a:lnSpc>
              <a:spcBef>
                <a:spcPts val="1000"/>
              </a:spcBef>
              <a:spcAft>
                <a:spcPts val="1000"/>
              </a:spcAft>
              <a:buClr>
                <a:schemeClr val="dk2"/>
              </a:buClr>
              <a:buSzPct val="25000"/>
              <a:buFont typeface="Noto Sans Symbols"/>
              <a:buNone/>
            </a:pPr>
            <a:r>
              <a:rPr lang="en-US" sz="2600" b="0" i="1" u="none" strike="noStrike" cap="none" dirty="0">
                <a:solidFill>
                  <a:schemeClr val="dk2"/>
                </a:solidFill>
                <a:latin typeface="Calibri"/>
                <a:ea typeface="Calibri"/>
                <a:cs typeface="Calibri"/>
                <a:sym typeface="Calibri"/>
              </a:rPr>
              <a:t>1.</a:t>
            </a:r>
            <a:r>
              <a:rPr lang="en-US" sz="2600" b="0" i="1" u="none" strike="noStrike" cap="none" dirty="0">
                <a:latin typeface="Calibri"/>
                <a:ea typeface="Calibri"/>
                <a:cs typeface="Calibri"/>
                <a:sym typeface="Calibri"/>
              </a:rPr>
              <a:t>Teachers are committed to students and their learning.</a:t>
            </a:r>
          </a:p>
          <a:p>
            <a:pPr marL="365760" marR="0" lvl="0" indent="-264160" algn="l" rtl="0">
              <a:lnSpc>
                <a:spcPct val="90000"/>
              </a:lnSpc>
              <a:spcBef>
                <a:spcPts val="1000"/>
              </a:spcBef>
              <a:spcAft>
                <a:spcPts val="1000"/>
              </a:spcAft>
              <a:buClr>
                <a:schemeClr val="dk2"/>
              </a:buClr>
              <a:buSzPct val="25000"/>
              <a:buFont typeface="Noto Sans Symbols"/>
              <a:buNone/>
            </a:pPr>
            <a:r>
              <a:rPr lang="en-US" sz="2600" b="0" i="1" u="none" strike="noStrike" cap="none" dirty="0">
                <a:latin typeface="Calibri"/>
                <a:ea typeface="Calibri"/>
                <a:cs typeface="Calibri"/>
                <a:sym typeface="Calibri"/>
              </a:rPr>
              <a:t>2. Teachers know the subjects they teach and how to teach those subjects to students</a:t>
            </a:r>
            <a:r>
              <a:rPr lang="en-US" sz="2200" b="0" i="1" u="none" strike="noStrike" cap="none" dirty="0">
                <a:latin typeface="Calibri"/>
                <a:ea typeface="Calibri"/>
                <a:cs typeface="Calibri"/>
                <a:sym typeface="Calibri"/>
              </a:rPr>
              <a:t>.</a:t>
            </a:r>
          </a:p>
          <a:p>
            <a:pPr marL="365760" marR="0" lvl="0" indent="-264160" algn="l" rtl="0">
              <a:lnSpc>
                <a:spcPct val="90000"/>
              </a:lnSpc>
              <a:spcBef>
                <a:spcPts val="1000"/>
              </a:spcBef>
              <a:spcAft>
                <a:spcPts val="1000"/>
              </a:spcAft>
              <a:buClr>
                <a:schemeClr val="dk2"/>
              </a:buClr>
              <a:buSzPct val="25000"/>
              <a:buFont typeface="Noto Sans Symbols"/>
              <a:buNone/>
            </a:pPr>
            <a:r>
              <a:rPr lang="en-US" sz="2600" b="0" i="1" u="none" strike="noStrike" cap="none" dirty="0">
                <a:latin typeface="Calibri"/>
                <a:ea typeface="Calibri"/>
                <a:cs typeface="Calibri"/>
                <a:sym typeface="Calibri"/>
              </a:rPr>
              <a:t>3. Teachers are responsible for managing and monitoring student learning.</a:t>
            </a:r>
          </a:p>
          <a:p>
            <a:pPr marL="365760" marR="0" lvl="0" indent="-264160" algn="l" rtl="0">
              <a:lnSpc>
                <a:spcPct val="90000"/>
              </a:lnSpc>
              <a:spcBef>
                <a:spcPts val="1000"/>
              </a:spcBef>
              <a:spcAft>
                <a:spcPts val="1000"/>
              </a:spcAft>
              <a:buClr>
                <a:schemeClr val="dk2"/>
              </a:buClr>
              <a:buSzPct val="25000"/>
              <a:buFont typeface="Noto Sans Symbols"/>
              <a:buNone/>
            </a:pPr>
            <a:r>
              <a:rPr lang="en-US" sz="2600" b="0" i="1" u="none" strike="noStrike" cap="none" dirty="0">
                <a:latin typeface="Calibri"/>
                <a:ea typeface="Calibri"/>
                <a:cs typeface="Calibri"/>
                <a:sym typeface="Calibri"/>
              </a:rPr>
              <a:t>4. Teachers think systematically about their practice and learn from experience.</a:t>
            </a:r>
          </a:p>
          <a:p>
            <a:pPr marL="365760" marR="0" lvl="0" indent="-264160" algn="l" rtl="0">
              <a:lnSpc>
                <a:spcPct val="90000"/>
              </a:lnSpc>
              <a:spcBef>
                <a:spcPts val="1000"/>
              </a:spcBef>
              <a:spcAft>
                <a:spcPts val="1000"/>
              </a:spcAft>
              <a:buClr>
                <a:schemeClr val="dk2"/>
              </a:buClr>
              <a:buSzPct val="25000"/>
              <a:buFont typeface="Noto Sans Symbols"/>
              <a:buNone/>
            </a:pPr>
            <a:r>
              <a:rPr lang="en-US" sz="2600" b="0" i="1" u="none" strike="noStrike" cap="none" dirty="0">
                <a:latin typeface="Calibri"/>
                <a:ea typeface="Calibri"/>
                <a:cs typeface="Calibri"/>
                <a:sym typeface="Calibri"/>
              </a:rPr>
              <a:t>5. Teachers are members of learning communities</a:t>
            </a:r>
            <a:r>
              <a:rPr lang="en-US" sz="2600" b="0" i="1" u="none" strike="noStrike" cap="none" dirty="0" smtClean="0">
                <a:latin typeface="Calibri"/>
                <a:ea typeface="Calibri"/>
                <a:cs typeface="Calibri"/>
                <a:sym typeface="Calibri"/>
              </a:rPr>
              <a:t>.</a:t>
            </a:r>
            <a:endParaRPr sz="2600" b="0" i="1" u="none" strike="noStrike" cap="none" dirty="0">
              <a:solidFill>
                <a:schemeClr val="dk1"/>
              </a:solidFill>
              <a:latin typeface="Calibri"/>
              <a:ea typeface="Calibri"/>
              <a:cs typeface="Calibri"/>
              <a:sym typeface="Calibri"/>
            </a:endParaRPr>
          </a:p>
          <a:p>
            <a:pPr marL="365760" marR="0" lvl="0" indent="-264160" algn="l" rtl="0">
              <a:lnSpc>
                <a:spcPct val="90000"/>
              </a:lnSpc>
              <a:spcBef>
                <a:spcPts val="440"/>
              </a:spcBef>
              <a:spcAft>
                <a:spcPts val="0"/>
              </a:spcAft>
              <a:buClr>
                <a:schemeClr val="dk1"/>
              </a:buClr>
              <a:buFont typeface="Noto Sans Symbols"/>
              <a:buNone/>
            </a:pPr>
            <a:endParaRPr sz="2200" b="0" i="1" u="none" strike="noStrike" cap="none" dirty="0">
              <a:solidFill>
                <a:schemeClr val="dk1"/>
              </a:solidFill>
              <a:latin typeface="Calibri"/>
              <a:ea typeface="Calibri"/>
              <a:cs typeface="Calibri"/>
              <a:sym typeface="Calibri"/>
            </a:endParaRPr>
          </a:p>
          <a:p>
            <a:pPr marL="365760" indent="-264160">
              <a:lnSpc>
                <a:spcPct val="90000"/>
              </a:lnSpc>
              <a:spcBef>
                <a:spcPts val="520"/>
              </a:spcBef>
              <a:buClr>
                <a:schemeClr val="dk1"/>
              </a:buClr>
            </a:pPr>
            <a:r>
              <a:rPr lang="en-US" sz="2400" dirty="0">
                <a:hlinkClick r:id="rId3"/>
              </a:rPr>
              <a:t>https://www.youtube.com/watch?v=q6yL2RzD2M8</a:t>
            </a:r>
            <a:endParaRPr lang="en-US" sz="2400" dirty="0"/>
          </a:p>
          <a:p>
            <a:pPr marL="365760" lvl="0" indent="-264160">
              <a:lnSpc>
                <a:spcPct val="90000"/>
              </a:lnSpc>
              <a:spcBef>
                <a:spcPts val="520"/>
              </a:spcBef>
              <a:buClr>
                <a:schemeClr val="dk1"/>
              </a:buClr>
            </a:pPr>
            <a:endParaRPr sz="2600" b="0" i="1" u="none" strike="noStrike" cap="none" dirty="0">
              <a:solidFill>
                <a:schemeClr val="dk1"/>
              </a:solidFill>
              <a:latin typeface="Calibri"/>
              <a:ea typeface="Calibri"/>
              <a:cs typeface="Calibri"/>
              <a:sym typeface="Calibri"/>
            </a:endParaRPr>
          </a:p>
          <a:p>
            <a:pPr marL="365760" marR="0" lvl="0" indent="-264160" algn="l" rtl="0">
              <a:lnSpc>
                <a:spcPct val="90000"/>
              </a:lnSpc>
              <a:spcBef>
                <a:spcPts val="520"/>
              </a:spcBef>
              <a:spcAft>
                <a:spcPts val="0"/>
              </a:spcAft>
              <a:buClr>
                <a:schemeClr val="dk1"/>
              </a:buClr>
              <a:buFont typeface="Noto Sans Symbols"/>
              <a:buNone/>
            </a:pPr>
            <a:endParaRPr sz="2600" b="0" i="1" u="none" strike="noStrike" cap="none" dirty="0">
              <a:solidFill>
                <a:schemeClr val="dk1"/>
              </a:solidFill>
              <a:latin typeface="Calibri"/>
              <a:ea typeface="Calibri"/>
              <a:cs typeface="Calibri"/>
              <a:sym typeface="Calibri"/>
            </a:endParaRPr>
          </a:p>
          <a:p>
            <a:pPr marL="365760" marR="0" lvl="0" indent="-264160" algn="l" rtl="0">
              <a:lnSpc>
                <a:spcPct val="90000"/>
              </a:lnSpc>
              <a:spcBef>
                <a:spcPts val="520"/>
              </a:spcBef>
              <a:spcAft>
                <a:spcPts val="0"/>
              </a:spcAft>
              <a:buClr>
                <a:schemeClr val="dk1"/>
              </a:buClr>
              <a:buFont typeface="Noto Sans Symbols"/>
              <a:buNone/>
            </a:pPr>
            <a:endParaRPr sz="2600" b="0" i="1" u="none" strike="noStrike" cap="none" dirty="0">
              <a:solidFill>
                <a:srgbClr val="FFFF00"/>
              </a:solidFill>
              <a:latin typeface="Calibri"/>
              <a:ea typeface="Calibri"/>
              <a:cs typeface="Calibri"/>
              <a:sym typeface="Calibri"/>
            </a:endParaRPr>
          </a:p>
        </p:txBody>
      </p:sp>
      <p:sp>
        <p:nvSpPr>
          <p:cNvPr id="2" name="TextBox 1"/>
          <p:cNvSpPr txBox="1"/>
          <p:nvPr/>
        </p:nvSpPr>
        <p:spPr>
          <a:xfrm>
            <a:off x="304800" y="203200"/>
            <a:ext cx="8686800" cy="707886"/>
          </a:xfrm>
          <a:prstGeom prst="rect">
            <a:avLst/>
          </a:prstGeom>
          <a:solidFill>
            <a:srgbClr val="FFD850"/>
          </a:solidFill>
        </p:spPr>
        <p:txBody>
          <a:bodyPr wrap="square" rtlCol="0">
            <a:spAutoFit/>
          </a:bodyPr>
          <a:lstStyle/>
          <a:p>
            <a:pPr algn="ctr"/>
            <a:r>
              <a:rPr lang="en-US" sz="4000" dirty="0" smtClean="0"/>
              <a:t>What brings you to this profession?</a:t>
            </a:r>
            <a:endParaRPr lang="en-US" sz="4000" dirty="0"/>
          </a:p>
        </p:txBody>
      </p:sp>
    </p:spTree>
    <p:extLst>
      <p:ext uri="{BB962C8B-B14F-4D97-AF65-F5344CB8AC3E}">
        <p14:creationId xmlns:p14="http://schemas.microsoft.com/office/powerpoint/2010/main" val="5474837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9">
                                            <p:txEl>
                                              <p:pRg st="0" end="0"/>
                                            </p:txEl>
                                          </p:spTgt>
                                        </p:tgtEl>
                                        <p:attrNameLst>
                                          <p:attrName>style.visibility</p:attrName>
                                        </p:attrNameLst>
                                      </p:cBhvr>
                                      <p:to>
                                        <p:strVal val="visible"/>
                                      </p:to>
                                    </p:set>
                                    <p:animEffect transition="in" filter="fade">
                                      <p:cBhvr>
                                        <p:cTn id="7" dur="500"/>
                                        <p:tgtEl>
                                          <p:spTgt spid="4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39">
                                            <p:txEl>
                                              <p:pRg st="1" end="1"/>
                                            </p:txEl>
                                          </p:spTgt>
                                        </p:tgtEl>
                                        <p:attrNameLst>
                                          <p:attrName>style.visibility</p:attrName>
                                        </p:attrNameLst>
                                      </p:cBhvr>
                                      <p:to>
                                        <p:strVal val="visible"/>
                                      </p:to>
                                    </p:set>
                                    <p:animEffect transition="in" filter="fade">
                                      <p:cBhvr>
                                        <p:cTn id="12" dur="500"/>
                                        <p:tgtEl>
                                          <p:spTgt spid="4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39">
                                            <p:txEl>
                                              <p:pRg st="2" end="2"/>
                                            </p:txEl>
                                          </p:spTgt>
                                        </p:tgtEl>
                                        <p:attrNameLst>
                                          <p:attrName>style.visibility</p:attrName>
                                        </p:attrNameLst>
                                      </p:cBhvr>
                                      <p:to>
                                        <p:strVal val="visible"/>
                                      </p:to>
                                    </p:set>
                                    <p:animEffect transition="in" filter="fade">
                                      <p:cBhvr>
                                        <p:cTn id="17" dur="500"/>
                                        <p:tgtEl>
                                          <p:spTgt spid="4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39">
                                            <p:txEl>
                                              <p:pRg st="3" end="3"/>
                                            </p:txEl>
                                          </p:spTgt>
                                        </p:tgtEl>
                                        <p:attrNameLst>
                                          <p:attrName>style.visibility</p:attrName>
                                        </p:attrNameLst>
                                      </p:cBhvr>
                                      <p:to>
                                        <p:strVal val="visible"/>
                                      </p:to>
                                    </p:set>
                                    <p:animEffect transition="in" filter="fade">
                                      <p:cBhvr>
                                        <p:cTn id="22" dur="500"/>
                                        <p:tgtEl>
                                          <p:spTgt spid="4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39">
                                            <p:txEl>
                                              <p:pRg st="4" end="4"/>
                                            </p:txEl>
                                          </p:spTgt>
                                        </p:tgtEl>
                                        <p:attrNameLst>
                                          <p:attrName>style.visibility</p:attrName>
                                        </p:attrNameLst>
                                      </p:cBhvr>
                                      <p:to>
                                        <p:strVal val="visible"/>
                                      </p:to>
                                    </p:set>
                                    <p:animEffect transition="in" filter="fade">
                                      <p:cBhvr>
                                        <p:cTn id="27" dur="500"/>
                                        <p:tgtEl>
                                          <p:spTgt spid="4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39">
                                            <p:txEl>
                                              <p:pRg st="6" end="6"/>
                                            </p:txEl>
                                          </p:spTgt>
                                        </p:tgtEl>
                                        <p:attrNameLst>
                                          <p:attrName>style.visibility</p:attrName>
                                        </p:attrNameLst>
                                      </p:cBhvr>
                                      <p:to>
                                        <p:strVal val="visible"/>
                                      </p:to>
                                    </p:set>
                                    <p:animEffect transition="in" filter="fade">
                                      <p:cBhvr>
                                        <p:cTn id="32" dur="500"/>
                                        <p:tgtEl>
                                          <p:spTgt spid="4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2" descr="Architecture3"/>
          <p:cNvPicPr>
            <a:picLocks noChangeAspect="1" noChangeArrowheads="1"/>
          </p:cNvPicPr>
          <p:nvPr/>
        </p:nvPicPr>
        <p:blipFill rotWithShape="1">
          <a:blip r:embed="rId3">
            <a:extLst>
              <a:ext uri="{28A0092B-C50C-407E-A947-70E740481C1C}">
                <a14:useLocalDpi xmlns:a14="http://schemas.microsoft.com/office/drawing/2010/main" val="0"/>
              </a:ext>
            </a:extLst>
          </a:blip>
          <a:srcRect l="10660" t="6054" r="1747" b="6309"/>
          <a:stretch/>
        </p:blipFill>
        <p:spPr>
          <a:xfrm>
            <a:off x="-1" y="269783"/>
            <a:ext cx="9144001" cy="6607175"/>
          </a:xfrm>
          <a:prstGeom prst="rect">
            <a:avLst/>
          </a:prstGeom>
          <a:noFill/>
        </p:spPr>
      </p:pic>
    </p:spTree>
    <p:extLst>
      <p:ext uri="{BB962C8B-B14F-4D97-AF65-F5344CB8AC3E}">
        <p14:creationId xmlns:p14="http://schemas.microsoft.com/office/powerpoint/2010/main" val="1750673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9" b="1" i="0" u="none" strike="noStrike" cap="none">
                <a:solidFill>
                  <a:schemeClr val="dk1"/>
                </a:solidFill>
                <a:latin typeface="Calibri"/>
                <a:ea typeface="Calibri"/>
                <a:cs typeface="Calibri"/>
                <a:sym typeface="Calibri"/>
              </a:rPr>
              <a:t>National Board Certification…</a:t>
            </a:r>
            <a:r>
              <a:rPr lang="en-US" sz="3959" b="0" i="0" u="none" strike="noStrike" cap="none">
                <a:solidFill>
                  <a:schemeClr val="accent1"/>
                </a:solidFill>
                <a:latin typeface="Arial"/>
                <a:ea typeface="Arial"/>
                <a:cs typeface="Arial"/>
                <a:sym typeface="Arial"/>
              </a:rPr>
              <a:t/>
            </a:r>
            <a:br>
              <a:rPr lang="en-US" sz="3959" b="0" i="0" u="none" strike="noStrike" cap="none">
                <a:solidFill>
                  <a:schemeClr val="accent1"/>
                </a:solidFill>
                <a:latin typeface="Arial"/>
                <a:ea typeface="Arial"/>
                <a:cs typeface="Arial"/>
                <a:sym typeface="Arial"/>
              </a:rPr>
            </a:br>
            <a:endParaRPr lang="en-US" sz="3959" b="0" i="0" u="none" strike="noStrike" cap="none">
              <a:solidFill>
                <a:schemeClr val="accent1"/>
              </a:solidFill>
              <a:latin typeface="Arial"/>
              <a:ea typeface="Arial"/>
              <a:cs typeface="Arial"/>
              <a:sym typeface="Arial"/>
            </a:endParaRPr>
          </a:p>
        </p:txBody>
      </p:sp>
      <p:sp>
        <p:nvSpPr>
          <p:cNvPr id="318" name="Shape 318"/>
          <p:cNvSpPr txBox="1">
            <a:spLocks noGrp="1"/>
          </p:cNvSpPr>
          <p:nvPr>
            <p:ph type="body" idx="1"/>
          </p:nvPr>
        </p:nvSpPr>
        <p:spPr>
          <a:xfrm>
            <a:off x="457200" y="1600200"/>
            <a:ext cx="8458200" cy="4526100"/>
          </a:xfrm>
          <a:prstGeom prst="rect">
            <a:avLst/>
          </a:prstGeom>
          <a:noFill/>
          <a:ln>
            <a:noFill/>
          </a:ln>
        </p:spPr>
        <p:txBody>
          <a:bodyPr lIns="91425" tIns="45700" rIns="91425" bIns="45700" anchor="t" anchorCtr="0">
            <a:noAutofit/>
          </a:bodyPr>
          <a:lstStyle/>
          <a:p>
            <a:pPr>
              <a:lnSpc>
                <a:spcPct val="90000"/>
              </a:lnSpc>
              <a:spcBef>
                <a:spcPts val="0"/>
              </a:spcBef>
              <a:buClr>
                <a:srgbClr val="938953"/>
              </a:buClr>
              <a:buSzPct val="100000"/>
              <a:buFont typeface="Wingdings" charset="2"/>
              <a:buChar char="§"/>
            </a:pPr>
            <a:r>
              <a:rPr lang="en-US" sz="3200" b="0" i="1" u="none" strike="noStrike" cap="none" dirty="0">
                <a:latin typeface="Calibri"/>
                <a:ea typeface="Calibri"/>
                <a:cs typeface="Calibri"/>
                <a:sym typeface="Calibri"/>
              </a:rPr>
              <a:t>Concentrates education reform in the classroom</a:t>
            </a:r>
          </a:p>
          <a:p>
            <a:pPr>
              <a:lnSpc>
                <a:spcPct val="90000"/>
              </a:lnSpc>
              <a:spcBef>
                <a:spcPts val="640"/>
              </a:spcBef>
              <a:buClr>
                <a:srgbClr val="938953"/>
              </a:buClr>
              <a:buSzPct val="100000"/>
              <a:buFont typeface="Wingdings" charset="2"/>
              <a:buChar char="§"/>
            </a:pPr>
            <a:r>
              <a:rPr lang="en-US" sz="3200" b="0" i="1" u="none" strike="noStrike" cap="none" dirty="0">
                <a:latin typeface="Calibri"/>
                <a:ea typeface="Calibri"/>
                <a:cs typeface="Calibri"/>
                <a:sym typeface="Calibri"/>
              </a:rPr>
              <a:t>Requires intense analysis and self-reflection </a:t>
            </a:r>
          </a:p>
          <a:p>
            <a:pPr>
              <a:lnSpc>
                <a:spcPct val="90000"/>
              </a:lnSpc>
              <a:spcBef>
                <a:spcPts val="640"/>
              </a:spcBef>
              <a:buClr>
                <a:srgbClr val="938953"/>
              </a:buClr>
              <a:buSzPct val="100000"/>
              <a:buFont typeface="Wingdings" charset="2"/>
              <a:buChar char="§"/>
            </a:pPr>
            <a:r>
              <a:rPr lang="en-US" sz="3200" b="0" i="1" u="none" strike="noStrike" cap="none" dirty="0">
                <a:latin typeface="Calibri"/>
                <a:ea typeface="Calibri"/>
                <a:cs typeface="Calibri"/>
                <a:sym typeface="Calibri"/>
              </a:rPr>
              <a:t>Is based on high and rigorous standards </a:t>
            </a:r>
          </a:p>
          <a:p>
            <a:pPr>
              <a:lnSpc>
                <a:spcPct val="90000"/>
              </a:lnSpc>
              <a:spcBef>
                <a:spcPts val="640"/>
              </a:spcBef>
              <a:buClr>
                <a:srgbClr val="938953"/>
              </a:buClr>
              <a:buSzPct val="100000"/>
              <a:buFont typeface="Wingdings" charset="2"/>
              <a:buChar char="§"/>
            </a:pPr>
            <a:r>
              <a:rPr lang="en-US" sz="3200" b="0" i="1" u="none" strike="noStrike" cap="none" dirty="0">
                <a:latin typeface="Calibri"/>
                <a:ea typeface="Calibri"/>
                <a:cs typeface="Calibri"/>
                <a:sym typeface="Calibri"/>
              </a:rPr>
              <a:t>Is performance-based</a:t>
            </a:r>
          </a:p>
          <a:p>
            <a:pPr>
              <a:lnSpc>
                <a:spcPct val="90000"/>
              </a:lnSpc>
              <a:spcBef>
                <a:spcPts val="640"/>
              </a:spcBef>
              <a:buClr>
                <a:srgbClr val="938953"/>
              </a:buClr>
              <a:buSzPct val="100000"/>
              <a:buFont typeface="Wingdings" charset="2"/>
              <a:buChar char="§"/>
            </a:pPr>
            <a:r>
              <a:rPr lang="en-US" sz="3200" b="0" i="1" u="none" strike="noStrike" cap="none" dirty="0">
                <a:latin typeface="Calibri"/>
                <a:ea typeface="Calibri"/>
                <a:cs typeface="Calibri"/>
                <a:sym typeface="Calibri"/>
              </a:rPr>
              <a:t>Reflects the complexity of teaching</a:t>
            </a:r>
          </a:p>
          <a:p>
            <a:pPr>
              <a:lnSpc>
                <a:spcPct val="90000"/>
              </a:lnSpc>
              <a:spcBef>
                <a:spcPts val="800"/>
              </a:spcBef>
              <a:buClr>
                <a:srgbClr val="FF0000"/>
              </a:buClr>
              <a:buSzPct val="100000"/>
              <a:buFont typeface="Wingdings" charset="2"/>
              <a:buChar char="§"/>
            </a:pPr>
            <a:r>
              <a:rPr lang="en-US" b="1" i="1" dirty="0">
                <a:solidFill>
                  <a:srgbClr val="000000"/>
                </a:solidFill>
              </a:rPr>
              <a:t>Fosters collaboration</a:t>
            </a:r>
          </a:p>
          <a:p>
            <a:pPr marL="0" marR="0" lvl="0" indent="0" algn="l" rtl="0">
              <a:lnSpc>
                <a:spcPct val="90000"/>
              </a:lnSpc>
              <a:spcBef>
                <a:spcPts val="640"/>
              </a:spcBef>
              <a:buNone/>
            </a:pPr>
            <a:endParaRPr i="1" dirty="0">
              <a:solidFill>
                <a:schemeClr val="dk2"/>
              </a:solidFill>
            </a:endParaRPr>
          </a:p>
        </p:txBody>
      </p:sp>
    </p:spTree>
    <p:extLst>
      <p:ext uri="{BB962C8B-B14F-4D97-AF65-F5344CB8AC3E}">
        <p14:creationId xmlns:p14="http://schemas.microsoft.com/office/powerpoint/2010/main" val="334512252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D850"/>
          </a:solidFill>
        </p:spPr>
        <p:txBody>
          <a:bodyPr/>
          <a:lstStyle/>
          <a:p>
            <a:r>
              <a:rPr lang="en-US" dirty="0" smtClean="0"/>
              <a:t>8-CTE Strands</a:t>
            </a:r>
            <a:endParaRPr lang="en-US" dirty="0"/>
          </a:p>
        </p:txBody>
      </p:sp>
      <p:sp>
        <p:nvSpPr>
          <p:cNvPr id="3" name="Content Placeholder 2"/>
          <p:cNvSpPr>
            <a:spLocks noGrp="1"/>
          </p:cNvSpPr>
          <p:nvPr>
            <p:ph sz="half" idx="2"/>
          </p:nvPr>
        </p:nvSpPr>
        <p:spPr>
          <a:xfrm>
            <a:off x="457200" y="2174875"/>
            <a:ext cx="5597526" cy="3951288"/>
          </a:xfrm>
        </p:spPr>
        <p:txBody>
          <a:bodyPr>
            <a:normAutofit lnSpcReduction="10000"/>
          </a:bodyPr>
          <a:lstStyle/>
          <a:p>
            <a:r>
              <a:rPr lang="en-US" dirty="0" smtClean="0"/>
              <a:t>Business, Marketing, and Financial Services</a:t>
            </a:r>
          </a:p>
          <a:p>
            <a:r>
              <a:rPr lang="en-US" dirty="0" smtClean="0"/>
              <a:t>Community Services</a:t>
            </a:r>
          </a:p>
          <a:p>
            <a:r>
              <a:rPr lang="en-US" dirty="0" smtClean="0"/>
              <a:t>Decorative Arts and Design</a:t>
            </a:r>
          </a:p>
          <a:p>
            <a:r>
              <a:rPr lang="en-US" dirty="0" smtClean="0"/>
              <a:t>Engineering, Design, and Fabrication</a:t>
            </a:r>
          </a:p>
          <a:p>
            <a:r>
              <a:rPr lang="en-US" dirty="0" smtClean="0"/>
              <a:t>Information Systems and Technology, Communications, and the Arts</a:t>
            </a:r>
          </a:p>
          <a:p>
            <a:r>
              <a:rPr lang="en-US" dirty="0" smtClean="0"/>
              <a:t>Leisure and Recreation Services</a:t>
            </a:r>
          </a:p>
          <a:p>
            <a:r>
              <a:rPr lang="en-US" dirty="0" smtClean="0"/>
              <a:t>Natural Resources</a:t>
            </a:r>
          </a:p>
          <a:p>
            <a:r>
              <a:rPr lang="en-US" dirty="0" smtClean="0"/>
              <a:t>Transportation Systems and Services </a:t>
            </a:r>
            <a:endParaRPr lang="en-US" dirty="0"/>
          </a:p>
        </p:txBody>
      </p:sp>
      <p:pic>
        <p:nvPicPr>
          <p:cNvPr id="8" name="Picture 7" descr="Screen Shot 2016-09-27 at 9.14.03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7726" y="1790699"/>
            <a:ext cx="2546830" cy="3128963"/>
          </a:xfrm>
          <a:prstGeom prst="rect">
            <a:avLst/>
          </a:prstGeom>
        </p:spPr>
      </p:pic>
    </p:spTree>
    <p:extLst>
      <p:ext uri="{BB962C8B-B14F-4D97-AF65-F5344CB8AC3E}">
        <p14:creationId xmlns:p14="http://schemas.microsoft.com/office/powerpoint/2010/main" val="1085499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Shape 326"/>
          <p:cNvSpPr/>
          <p:nvPr/>
        </p:nvSpPr>
        <p:spPr>
          <a:xfrm>
            <a:off x="1295400" y="3741292"/>
            <a:ext cx="304800" cy="609600"/>
          </a:xfrm>
          <a:prstGeom prst="downArrow">
            <a:avLst>
              <a:gd name="adj1" fmla="val 50000"/>
              <a:gd name="adj2" fmla="val 50000"/>
            </a:avLst>
          </a:prstGeom>
          <a:solidFill>
            <a:srgbClr val="FFD850"/>
          </a:solidFill>
          <a:ln w="25400" cap="flat" cmpd="sng">
            <a:solidFill>
              <a:srgbClr val="395E89"/>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328" name="Shape 328"/>
          <p:cNvSpPr txBox="1">
            <a:spLocks noGrp="1"/>
          </p:cNvSpPr>
          <p:nvPr>
            <p:ph type="ctrTitle"/>
          </p:nvPr>
        </p:nvSpPr>
        <p:spPr>
          <a:xfrm>
            <a:off x="409575" y="1143000"/>
            <a:ext cx="8115300" cy="26976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 </a:t>
            </a:r>
          </a:p>
        </p:txBody>
      </p:sp>
      <p:sp>
        <p:nvSpPr>
          <p:cNvPr id="329" name="Shape 329"/>
          <p:cNvSpPr txBox="1"/>
          <p:nvPr/>
        </p:nvSpPr>
        <p:spPr>
          <a:xfrm>
            <a:off x="790575" y="304800"/>
            <a:ext cx="7772400" cy="584200"/>
          </a:xfrm>
          <a:prstGeom prst="rect">
            <a:avLst/>
          </a:prstGeom>
          <a:solidFill>
            <a:srgbClr val="FFD850"/>
          </a:solidFill>
          <a:ln>
            <a:noFill/>
          </a:ln>
        </p:spPr>
        <p:txBody>
          <a:bodyPr lIns="91425" tIns="45700" rIns="91425" bIns="45700" anchor="t" anchorCtr="0">
            <a:noAutofit/>
          </a:bodyPr>
          <a:lstStyle/>
          <a:p>
            <a:pPr marL="0" marR="0" lvl="0" indent="0" algn="ctr" rtl="0">
              <a:spcBef>
                <a:spcPts val="0"/>
              </a:spcBef>
              <a:buSzPct val="25000"/>
              <a:buNone/>
            </a:pPr>
            <a:r>
              <a:rPr lang="en-US" sz="3200" b="1" i="0" u="none" strike="noStrike" cap="none" dirty="0">
                <a:solidFill>
                  <a:schemeClr val="dk1"/>
                </a:solidFill>
                <a:latin typeface="Calibri"/>
                <a:ea typeface="Calibri"/>
                <a:cs typeface="Calibri"/>
                <a:sym typeface="Calibri"/>
              </a:rPr>
              <a:t>The National Board Process</a:t>
            </a:r>
          </a:p>
        </p:txBody>
      </p:sp>
      <p:sp>
        <p:nvSpPr>
          <p:cNvPr id="332" name="Shape 332"/>
          <p:cNvSpPr txBox="1"/>
          <p:nvPr/>
        </p:nvSpPr>
        <p:spPr>
          <a:xfrm>
            <a:off x="533400" y="4292862"/>
            <a:ext cx="1905000" cy="9240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1" u="none" strike="noStrike" cap="none">
                <a:solidFill>
                  <a:schemeClr val="dk1"/>
                </a:solidFill>
                <a:latin typeface="Calibri"/>
                <a:ea typeface="Calibri"/>
                <a:cs typeface="Calibri"/>
                <a:sym typeface="Calibri"/>
              </a:rPr>
              <a:t>Evidenced by:</a:t>
            </a:r>
          </a:p>
          <a:p>
            <a:pPr marL="0" marR="0" lvl="0" indent="0" algn="ctr" rtl="0">
              <a:spcBef>
                <a:spcPts val="0"/>
              </a:spcBef>
              <a:buSzPct val="25000"/>
              <a:buNone/>
            </a:pPr>
            <a:r>
              <a:rPr lang="en-US" sz="1800" b="0" i="0" u="none" strike="noStrike" cap="none">
                <a:solidFill>
                  <a:schemeClr val="dk1"/>
                </a:solidFill>
                <a:latin typeface="Calibri"/>
                <a:ea typeface="Calibri"/>
                <a:cs typeface="Calibri"/>
                <a:sym typeface="Calibri"/>
              </a:rPr>
              <a:t>Assessment Center</a:t>
            </a:r>
          </a:p>
        </p:txBody>
      </p:sp>
      <p:sp>
        <p:nvSpPr>
          <p:cNvPr id="333" name="Shape 333"/>
          <p:cNvSpPr txBox="1"/>
          <p:nvPr/>
        </p:nvSpPr>
        <p:spPr>
          <a:xfrm>
            <a:off x="2628900" y="4293112"/>
            <a:ext cx="1905000" cy="923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1" u="none" strike="noStrike" cap="none">
                <a:solidFill>
                  <a:schemeClr val="dk1"/>
                </a:solidFill>
                <a:latin typeface="Calibri"/>
                <a:ea typeface="Calibri"/>
                <a:cs typeface="Calibri"/>
                <a:sym typeface="Calibri"/>
              </a:rPr>
              <a:t>Evidenced by:</a:t>
            </a:r>
          </a:p>
          <a:p>
            <a:pPr marL="0" marR="0" lvl="0" indent="0" algn="ctr" rtl="0">
              <a:spcBef>
                <a:spcPts val="0"/>
              </a:spcBef>
              <a:buSzPct val="25000"/>
              <a:buNone/>
            </a:pPr>
            <a:r>
              <a:rPr lang="en-US" sz="1800" b="0" i="0" u="none" strike="noStrike" cap="none">
                <a:solidFill>
                  <a:schemeClr val="dk1"/>
                </a:solidFill>
                <a:latin typeface="Calibri"/>
                <a:ea typeface="Calibri"/>
                <a:cs typeface="Calibri"/>
                <a:sym typeface="Calibri"/>
              </a:rPr>
              <a:t>Student Work</a:t>
            </a:r>
          </a:p>
          <a:p>
            <a:pPr marL="0" marR="0" lvl="0" indent="0" algn="ctr" rtl="0">
              <a:spcBef>
                <a:spcPts val="0"/>
              </a:spcBef>
              <a:buSzPct val="25000"/>
              <a:buNone/>
            </a:pPr>
            <a:r>
              <a:rPr lang="en-US" sz="1800" b="0" i="0" u="none" strike="noStrike" cap="none">
                <a:solidFill>
                  <a:schemeClr val="dk1"/>
                </a:solidFill>
                <a:latin typeface="Calibri"/>
                <a:ea typeface="Calibri"/>
                <a:cs typeface="Calibri"/>
                <a:sym typeface="Calibri"/>
              </a:rPr>
              <a:t>and Portfolio</a:t>
            </a:r>
          </a:p>
        </p:txBody>
      </p:sp>
      <p:sp>
        <p:nvSpPr>
          <p:cNvPr id="334" name="Shape 334"/>
          <p:cNvSpPr txBox="1"/>
          <p:nvPr/>
        </p:nvSpPr>
        <p:spPr>
          <a:xfrm>
            <a:off x="4724408" y="4293075"/>
            <a:ext cx="1848599" cy="923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1" u="none" strike="noStrike" cap="none" dirty="0">
                <a:solidFill>
                  <a:schemeClr val="dk1"/>
                </a:solidFill>
                <a:latin typeface="Calibri"/>
                <a:ea typeface="Calibri"/>
                <a:cs typeface="Calibri"/>
                <a:sym typeface="Calibri"/>
              </a:rPr>
              <a:t>Evidenced by:</a:t>
            </a:r>
          </a:p>
          <a:p>
            <a:pPr marL="0" marR="0" lvl="0" indent="0" algn="ctr" rtl="0">
              <a:spcBef>
                <a:spcPts val="0"/>
              </a:spcBef>
              <a:buSzPct val="25000"/>
              <a:buNone/>
            </a:pPr>
            <a:r>
              <a:rPr lang="en-US" sz="1800" b="0" i="0" u="none" strike="noStrike" cap="none" dirty="0">
                <a:solidFill>
                  <a:schemeClr val="dk1"/>
                </a:solidFill>
                <a:latin typeface="Calibri"/>
                <a:ea typeface="Calibri"/>
                <a:cs typeface="Calibri"/>
                <a:sym typeface="Calibri"/>
              </a:rPr>
              <a:t>Video Recordings and Portfolio</a:t>
            </a:r>
          </a:p>
        </p:txBody>
      </p:sp>
      <p:sp>
        <p:nvSpPr>
          <p:cNvPr id="335" name="Shape 335"/>
          <p:cNvSpPr txBox="1"/>
          <p:nvPr/>
        </p:nvSpPr>
        <p:spPr>
          <a:xfrm>
            <a:off x="6919900" y="4292875"/>
            <a:ext cx="1905000" cy="1356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1" u="none" strike="noStrike" cap="none" dirty="0">
                <a:solidFill>
                  <a:schemeClr val="dk1"/>
                </a:solidFill>
                <a:latin typeface="Calibri"/>
                <a:ea typeface="Calibri"/>
                <a:cs typeface="Calibri"/>
                <a:sym typeface="Calibri"/>
              </a:rPr>
              <a:t>Evidenced by:</a:t>
            </a:r>
          </a:p>
          <a:p>
            <a:pPr lvl="0" algn="ctr" rtl="0">
              <a:lnSpc>
                <a:spcPct val="115000"/>
              </a:lnSpc>
              <a:spcBef>
                <a:spcPts val="0"/>
              </a:spcBef>
              <a:buClr>
                <a:schemeClr val="dk1"/>
              </a:buClr>
              <a:buFont typeface="Arial"/>
              <a:buNone/>
            </a:pPr>
            <a:r>
              <a:rPr lang="en-US" sz="1800" dirty="0" smtClean="0">
                <a:solidFill>
                  <a:schemeClr val="dk1"/>
                </a:solidFill>
                <a:latin typeface="Calibri"/>
                <a:ea typeface="Calibri"/>
                <a:cs typeface="Calibri"/>
                <a:sym typeface="Calibri"/>
              </a:rPr>
              <a:t>Assessment materials and collaboration</a:t>
            </a:r>
            <a:endParaRPr lang="en-US" sz="1800" dirty="0">
              <a:solidFill>
                <a:schemeClr val="dk1"/>
              </a:solidFill>
              <a:latin typeface="Calibri"/>
              <a:ea typeface="Calibri"/>
              <a:cs typeface="Calibri"/>
              <a:sym typeface="Calibri"/>
            </a:endParaRPr>
          </a:p>
          <a:p>
            <a:pPr marL="0" marR="0" lvl="0" indent="0" algn="ctr" rtl="0">
              <a:spcBef>
                <a:spcPts val="0"/>
              </a:spcBef>
              <a:buNone/>
            </a:pPr>
            <a:endParaRPr sz="1800" dirty="0">
              <a:solidFill>
                <a:schemeClr val="dk1"/>
              </a:solidFill>
              <a:latin typeface="Calibri"/>
              <a:ea typeface="Calibri"/>
              <a:cs typeface="Calibri"/>
              <a:sym typeface="Calibri"/>
            </a:endParaRPr>
          </a:p>
          <a:p>
            <a:pPr marL="0" marR="0" lvl="0" indent="0" algn="l" rtl="0">
              <a:spcBef>
                <a:spcPts val="0"/>
              </a:spcBef>
              <a:buNone/>
            </a:pPr>
            <a:endParaRPr sz="1800" b="0" i="0" u="none" strike="noStrike" cap="none" dirty="0">
              <a:solidFill>
                <a:schemeClr val="dk1"/>
              </a:solidFill>
              <a:latin typeface="Calibri"/>
              <a:ea typeface="Calibri"/>
              <a:cs typeface="Calibri"/>
              <a:sym typeface="Calibri"/>
            </a:endParaRPr>
          </a:p>
        </p:txBody>
      </p:sp>
      <p:graphicFrame>
        <p:nvGraphicFramePr>
          <p:cNvPr id="338" name="Shape 338"/>
          <p:cNvGraphicFramePr/>
          <p:nvPr/>
        </p:nvGraphicFramePr>
        <p:xfrm>
          <a:off x="571500" y="1447800"/>
          <a:ext cx="1828800" cy="2234390"/>
        </p:xfrm>
        <a:graphic>
          <a:graphicData uri="http://schemas.openxmlformats.org/drawingml/2006/table">
            <a:tbl>
              <a:tblPr firstRow="1" bandRow="1">
                <a:noFill/>
              </a:tblPr>
              <a:tblGrid>
                <a:gridCol w="1828800"/>
              </a:tblGrid>
              <a:tr h="587025">
                <a:tc>
                  <a:txBody>
                    <a:bodyPr/>
                    <a:lstStyle/>
                    <a:p>
                      <a:pPr marL="0" marR="0" lvl="0" indent="0" algn="ctr" rtl="0">
                        <a:spcBef>
                          <a:spcPts val="0"/>
                        </a:spcBef>
                        <a:buSzPct val="25000"/>
                        <a:buNone/>
                      </a:pPr>
                      <a:r>
                        <a:rPr lang="en-US" sz="1800" u="none" strike="noStrike" cap="none" dirty="0"/>
                        <a:t>Component 1</a:t>
                      </a:r>
                    </a:p>
                    <a:p>
                      <a:pPr marL="0" marR="0" lvl="0" indent="0" algn="ctr" rtl="0">
                        <a:spcBef>
                          <a:spcPts val="0"/>
                        </a:spcBef>
                        <a:buSzPct val="25000"/>
                        <a:buNone/>
                      </a:pPr>
                      <a:r>
                        <a:rPr lang="en-US" sz="1800" u="none" strike="noStrike" cap="none" dirty="0"/>
                        <a:t>(C1)</a:t>
                      </a:r>
                    </a:p>
                  </a:txBody>
                  <a:tcPr marL="91450" marR="91450" marT="45725" marB="45725"/>
                </a:tc>
              </a:tr>
              <a:tr h="1594300">
                <a:tc>
                  <a:txBody>
                    <a:bodyPr/>
                    <a:lstStyle/>
                    <a:p>
                      <a:pPr marL="285750" marR="0" lvl="0" indent="-285750" algn="l" rtl="0">
                        <a:spcBef>
                          <a:spcPts val="0"/>
                        </a:spcBef>
                        <a:buClr>
                          <a:schemeClr val="dk1"/>
                        </a:buClr>
                        <a:buSzPct val="100000"/>
                        <a:buFont typeface="Arial"/>
                        <a:buChar char="•"/>
                      </a:pPr>
                      <a:r>
                        <a:rPr lang="en-US" sz="1800" b="1" u="none" strike="noStrike" cap="none" dirty="0"/>
                        <a:t>Content Knowledge</a:t>
                      </a:r>
                    </a:p>
                    <a:p>
                      <a:pPr marL="0" marR="0" lvl="0" indent="0" algn="l" rtl="0">
                        <a:spcBef>
                          <a:spcPts val="0"/>
                        </a:spcBef>
                        <a:buClr>
                          <a:schemeClr val="dk1"/>
                        </a:buClr>
                        <a:buSzPct val="25000"/>
                        <a:buFont typeface="Arial"/>
                        <a:buNone/>
                      </a:pPr>
                      <a:endParaRPr sz="1800" u="none" strike="noStrike" cap="none" dirty="0"/>
                    </a:p>
                    <a:p>
                      <a:pPr marL="0" marR="0" lvl="0" indent="0" algn="ctr" rtl="0">
                        <a:spcBef>
                          <a:spcPts val="0"/>
                        </a:spcBef>
                        <a:buClr>
                          <a:schemeClr val="dk1"/>
                        </a:buClr>
                        <a:buSzPct val="25000"/>
                        <a:buFont typeface="Arial"/>
                        <a:buNone/>
                      </a:pPr>
                      <a:endParaRPr sz="1800" u="none" strike="noStrike" cap="none" dirty="0"/>
                    </a:p>
                  </a:txBody>
                  <a:tcPr marL="91450" marR="91450" marT="45725" marB="45725"/>
                </a:tc>
              </a:tr>
            </a:tbl>
          </a:graphicData>
        </a:graphic>
      </p:graphicFrame>
      <p:graphicFrame>
        <p:nvGraphicFramePr>
          <p:cNvPr id="339" name="Shape 339"/>
          <p:cNvGraphicFramePr/>
          <p:nvPr/>
        </p:nvGraphicFramePr>
        <p:xfrm>
          <a:off x="2590800" y="1447800"/>
          <a:ext cx="1905000" cy="2256250"/>
        </p:xfrm>
        <a:graphic>
          <a:graphicData uri="http://schemas.openxmlformats.org/drawingml/2006/table">
            <a:tbl>
              <a:tblPr firstRow="1" bandRow="1">
                <a:noFill/>
              </a:tblPr>
              <a:tblGrid>
                <a:gridCol w="1905000"/>
              </a:tblGrid>
              <a:tr h="697350">
                <a:tc>
                  <a:txBody>
                    <a:bodyPr/>
                    <a:lstStyle/>
                    <a:p>
                      <a:pPr marL="0" marR="0" lvl="0" indent="0" algn="ctr" rtl="0">
                        <a:spcBef>
                          <a:spcPts val="0"/>
                        </a:spcBef>
                        <a:buSzPct val="25000"/>
                        <a:buNone/>
                      </a:pPr>
                      <a:r>
                        <a:rPr lang="en-US" sz="1800" u="none" strike="noStrike" cap="none" dirty="0"/>
                        <a:t>Component 2 </a:t>
                      </a:r>
                    </a:p>
                    <a:p>
                      <a:pPr marL="0" marR="0" lvl="0" indent="0" algn="ctr" rtl="0">
                        <a:spcBef>
                          <a:spcPts val="0"/>
                        </a:spcBef>
                        <a:buSzPct val="25000"/>
                        <a:buNone/>
                      </a:pPr>
                      <a:r>
                        <a:rPr lang="en-US" sz="1800" u="none" strike="noStrike" cap="none" dirty="0"/>
                        <a:t>(C2)</a:t>
                      </a:r>
                    </a:p>
                  </a:txBody>
                  <a:tcPr marL="91450" marR="91450" marT="45725" marB="45725"/>
                </a:tc>
              </a:tr>
              <a:tr h="1558900">
                <a:tc>
                  <a:txBody>
                    <a:bodyPr/>
                    <a:lstStyle/>
                    <a:p>
                      <a:pPr marL="285750" marR="0" lvl="0" indent="-285750" algn="l" rtl="0">
                        <a:spcBef>
                          <a:spcPts val="0"/>
                        </a:spcBef>
                        <a:buClr>
                          <a:schemeClr val="dk1"/>
                        </a:buClr>
                        <a:buSzPct val="100000"/>
                        <a:buFont typeface="Arial"/>
                        <a:buChar char="•"/>
                      </a:pPr>
                      <a:r>
                        <a:rPr lang="en-US" sz="1800" b="1" u="none" strike="noStrike" cap="none" dirty="0"/>
                        <a:t>Differentiation in Instruction</a:t>
                      </a:r>
                    </a:p>
                  </a:txBody>
                  <a:tcPr marL="91450" marR="91450" marT="45725" marB="45725"/>
                </a:tc>
              </a:tr>
            </a:tbl>
          </a:graphicData>
        </a:graphic>
      </p:graphicFrame>
      <p:graphicFrame>
        <p:nvGraphicFramePr>
          <p:cNvPr id="340" name="Shape 340"/>
          <p:cNvGraphicFramePr/>
          <p:nvPr>
            <p:extLst>
              <p:ext uri="{D42A27DB-BD31-4B8C-83A1-F6EECF244321}">
                <p14:modId xmlns:p14="http://schemas.microsoft.com/office/powerpoint/2010/main" val="371380565"/>
              </p:ext>
            </p:extLst>
          </p:nvPr>
        </p:nvGraphicFramePr>
        <p:xfrm>
          <a:off x="4668007" y="1400596"/>
          <a:ext cx="1905000" cy="2340696"/>
        </p:xfrm>
        <a:graphic>
          <a:graphicData uri="http://schemas.openxmlformats.org/drawingml/2006/table">
            <a:tbl>
              <a:tblPr firstRow="1" bandRow="1">
                <a:noFill/>
              </a:tblPr>
              <a:tblGrid>
                <a:gridCol w="1905000"/>
              </a:tblGrid>
              <a:tr h="664465">
                <a:tc>
                  <a:txBody>
                    <a:bodyPr/>
                    <a:lstStyle/>
                    <a:p>
                      <a:pPr marL="0" marR="0" lvl="0" indent="0" algn="ctr" rtl="0">
                        <a:spcBef>
                          <a:spcPts val="0"/>
                        </a:spcBef>
                        <a:buSzPct val="25000"/>
                        <a:buNone/>
                      </a:pPr>
                      <a:r>
                        <a:rPr lang="en-US" sz="1800" u="none" strike="noStrike" cap="none"/>
                        <a:t>Component 3</a:t>
                      </a:r>
                    </a:p>
                    <a:p>
                      <a:pPr marL="0" marR="0" lvl="0" indent="0" algn="ctr" rtl="0">
                        <a:spcBef>
                          <a:spcPts val="0"/>
                        </a:spcBef>
                        <a:buSzPct val="25000"/>
                        <a:buNone/>
                      </a:pPr>
                      <a:r>
                        <a:rPr lang="en-US" sz="1800" u="none" strike="noStrike" cap="none"/>
                        <a:t>(C3)</a:t>
                      </a:r>
                    </a:p>
                  </a:txBody>
                  <a:tcPr marL="91450" marR="91450" marT="45725" marB="45725"/>
                </a:tc>
              </a:tr>
              <a:tr h="1676231">
                <a:tc>
                  <a:txBody>
                    <a:bodyPr/>
                    <a:lstStyle/>
                    <a:p>
                      <a:pPr marL="285750" lvl="0" indent="-285750" rtl="0">
                        <a:lnSpc>
                          <a:spcPct val="115000"/>
                        </a:lnSpc>
                        <a:spcBef>
                          <a:spcPts val="0"/>
                        </a:spcBef>
                        <a:buClr>
                          <a:schemeClr val="dk1"/>
                        </a:buClr>
                        <a:buSzPct val="100000"/>
                        <a:buFont typeface="Arial"/>
                        <a:buChar char="•"/>
                      </a:pPr>
                      <a:r>
                        <a:rPr lang="en-US" sz="1800" b="1" dirty="0"/>
                        <a:t>Teaching Practice and Learning Environment</a:t>
                      </a:r>
                    </a:p>
                    <a:p>
                      <a:pPr marR="0" lvl="0" algn="l" rtl="0">
                        <a:spcBef>
                          <a:spcPts val="0"/>
                        </a:spcBef>
                        <a:buNone/>
                      </a:pPr>
                      <a:endParaRPr sz="1800" b="1" dirty="0"/>
                    </a:p>
                  </a:txBody>
                  <a:tcPr marL="91450" marR="91450" marT="45725" marB="45725"/>
                </a:tc>
              </a:tr>
            </a:tbl>
          </a:graphicData>
        </a:graphic>
      </p:graphicFrame>
      <p:graphicFrame>
        <p:nvGraphicFramePr>
          <p:cNvPr id="341" name="Shape 341"/>
          <p:cNvGraphicFramePr/>
          <p:nvPr>
            <p:extLst>
              <p:ext uri="{D42A27DB-BD31-4B8C-83A1-F6EECF244321}">
                <p14:modId xmlns:p14="http://schemas.microsoft.com/office/powerpoint/2010/main" val="20917031"/>
              </p:ext>
            </p:extLst>
          </p:nvPr>
        </p:nvGraphicFramePr>
        <p:xfrm>
          <a:off x="6781800" y="1447800"/>
          <a:ext cx="1876425" cy="2232750"/>
        </p:xfrm>
        <a:graphic>
          <a:graphicData uri="http://schemas.openxmlformats.org/drawingml/2006/table">
            <a:tbl>
              <a:tblPr firstRow="1" bandRow="1">
                <a:noFill/>
              </a:tblPr>
              <a:tblGrid>
                <a:gridCol w="1876425"/>
              </a:tblGrid>
              <a:tr h="693275">
                <a:tc>
                  <a:txBody>
                    <a:bodyPr/>
                    <a:lstStyle/>
                    <a:p>
                      <a:pPr marL="0" marR="0" lvl="0" indent="0" algn="ctr" rtl="0">
                        <a:spcBef>
                          <a:spcPts val="0"/>
                        </a:spcBef>
                        <a:buSzPct val="25000"/>
                        <a:buNone/>
                      </a:pPr>
                      <a:r>
                        <a:rPr lang="en-US" sz="1800" u="none" strike="noStrike" cap="none"/>
                        <a:t>Component</a:t>
                      </a:r>
                    </a:p>
                    <a:p>
                      <a:pPr marL="0" marR="0" lvl="0" indent="0" algn="ctr" rtl="0">
                        <a:spcBef>
                          <a:spcPts val="0"/>
                        </a:spcBef>
                        <a:buSzPct val="25000"/>
                        <a:buNone/>
                      </a:pPr>
                      <a:r>
                        <a:rPr lang="en-US" sz="1800" u="none" strike="noStrike" cap="none"/>
                        <a:t>(C4)</a:t>
                      </a:r>
                    </a:p>
                  </a:txBody>
                  <a:tcPr marL="91450" marR="91450" marT="45725" marB="45725"/>
                </a:tc>
              </a:tr>
              <a:tr h="1539475">
                <a:tc>
                  <a:txBody>
                    <a:bodyPr/>
                    <a:lstStyle/>
                    <a:p>
                      <a:pPr marL="285750" marR="0" lvl="0" indent="-285750" algn="l" rtl="0">
                        <a:spcBef>
                          <a:spcPts val="0"/>
                        </a:spcBef>
                        <a:buClr>
                          <a:schemeClr val="dk1"/>
                        </a:buClr>
                        <a:buSzPct val="100000"/>
                        <a:buFont typeface="Arial"/>
                        <a:buChar char="•"/>
                      </a:pPr>
                      <a:r>
                        <a:rPr lang="en-US" sz="1800" b="1" u="none" strike="noStrike" cap="none" dirty="0"/>
                        <a:t>Effective and Reflective </a:t>
                      </a:r>
                      <a:r>
                        <a:rPr lang="en-US" sz="1800" b="1" u="none" strike="noStrike" cap="none" dirty="0" smtClean="0"/>
                        <a:t>Practitioner</a:t>
                      </a:r>
                    </a:p>
                    <a:p>
                      <a:pPr marL="0" marR="0" lvl="0" indent="0" algn="ctr" rtl="0">
                        <a:spcBef>
                          <a:spcPts val="0"/>
                        </a:spcBef>
                        <a:buClr>
                          <a:schemeClr val="dk1"/>
                        </a:buClr>
                        <a:buSzPct val="100000"/>
                        <a:buFont typeface="Arial"/>
                        <a:buNone/>
                      </a:pPr>
                      <a:r>
                        <a:rPr lang="en-US" sz="1800" b="0" i="1" u="none" strike="noStrike" cap="none" dirty="0" smtClean="0">
                          <a:solidFill>
                            <a:srgbClr val="FF0000"/>
                          </a:solidFill>
                        </a:rPr>
                        <a:t>Released in November</a:t>
                      </a:r>
                      <a:endParaRPr lang="en-US" sz="1800" b="0" i="1" u="none" strike="noStrike" cap="none" dirty="0">
                        <a:solidFill>
                          <a:srgbClr val="FF0000"/>
                        </a:solidFill>
                      </a:endParaRPr>
                    </a:p>
                  </a:txBody>
                  <a:tcPr marL="91450" marR="91450" marT="45725" marB="45725"/>
                </a:tc>
              </a:tr>
            </a:tbl>
          </a:graphicData>
        </a:graphic>
      </p:graphicFrame>
      <p:sp>
        <p:nvSpPr>
          <p:cNvPr id="16" name="Shape 326"/>
          <p:cNvSpPr/>
          <p:nvPr/>
        </p:nvSpPr>
        <p:spPr>
          <a:xfrm>
            <a:off x="3441700" y="3741292"/>
            <a:ext cx="304800" cy="609600"/>
          </a:xfrm>
          <a:prstGeom prst="downArrow">
            <a:avLst>
              <a:gd name="adj1" fmla="val 50000"/>
              <a:gd name="adj2" fmla="val 50000"/>
            </a:avLst>
          </a:prstGeom>
          <a:solidFill>
            <a:srgbClr val="FFD850"/>
          </a:solidFill>
          <a:ln w="25400" cap="flat" cmpd="sng">
            <a:solidFill>
              <a:srgbClr val="395E89"/>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7" name="Shape 326"/>
          <p:cNvSpPr/>
          <p:nvPr/>
        </p:nvSpPr>
        <p:spPr>
          <a:xfrm>
            <a:off x="5461000" y="3741292"/>
            <a:ext cx="304800" cy="609600"/>
          </a:xfrm>
          <a:prstGeom prst="downArrow">
            <a:avLst>
              <a:gd name="adj1" fmla="val 50000"/>
              <a:gd name="adj2" fmla="val 50000"/>
            </a:avLst>
          </a:prstGeom>
          <a:solidFill>
            <a:srgbClr val="FFD850"/>
          </a:solidFill>
          <a:ln w="25400" cap="flat" cmpd="sng">
            <a:solidFill>
              <a:srgbClr val="395E89"/>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18" name="Shape 326"/>
          <p:cNvSpPr/>
          <p:nvPr/>
        </p:nvSpPr>
        <p:spPr>
          <a:xfrm>
            <a:off x="7620000" y="3741292"/>
            <a:ext cx="304800" cy="609600"/>
          </a:xfrm>
          <a:prstGeom prst="downArrow">
            <a:avLst>
              <a:gd name="adj1" fmla="val 50000"/>
              <a:gd name="adj2" fmla="val 50000"/>
            </a:avLst>
          </a:prstGeom>
          <a:solidFill>
            <a:srgbClr val="FFD850"/>
          </a:solidFill>
          <a:ln w="25400" cap="flat" cmpd="sng">
            <a:solidFill>
              <a:srgbClr val="395E89"/>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241477657"/>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6" name="Shape 376"/>
          <p:cNvSpPr txBox="1"/>
          <p:nvPr/>
        </p:nvSpPr>
        <p:spPr>
          <a:xfrm>
            <a:off x="317725" y="5584924"/>
            <a:ext cx="8064300" cy="1133375"/>
          </a:xfrm>
          <a:prstGeom prst="rect">
            <a:avLst/>
          </a:prstGeom>
          <a:solidFill>
            <a:srgbClr val="7F7F7F"/>
          </a:solidFill>
          <a:ln>
            <a:noFill/>
          </a:ln>
        </p:spPr>
        <p:txBody>
          <a:bodyPr lIns="91425" tIns="45700" rIns="91425" bIns="45700" anchor="t" anchorCtr="0">
            <a:noAutofit/>
          </a:bodyPr>
          <a:lstStyle/>
          <a:p>
            <a:pPr lvl="0" algn="ctr" rtl="0">
              <a:spcBef>
                <a:spcPts val="0"/>
              </a:spcBef>
              <a:buClr>
                <a:schemeClr val="dk1"/>
              </a:buClr>
              <a:buSzPct val="25000"/>
              <a:buFont typeface="Arial"/>
              <a:buNone/>
            </a:pPr>
            <a:r>
              <a:rPr lang="en-US" sz="3200" b="1" i="1" dirty="0" smtClean="0">
                <a:solidFill>
                  <a:srgbClr val="000000"/>
                </a:solidFill>
                <a:latin typeface="Calibri"/>
                <a:ea typeface="Calibri"/>
                <a:cs typeface="Calibri"/>
                <a:sym typeface="Calibri"/>
              </a:rPr>
              <a:t>CTE directions for all components released November, 2016.</a:t>
            </a:r>
            <a:endParaRPr lang="en-US" sz="3200" b="1" i="1" dirty="0">
              <a:solidFill>
                <a:srgbClr val="000000"/>
              </a:solidFill>
              <a:latin typeface="Calibri"/>
              <a:ea typeface="Calibri"/>
              <a:cs typeface="Calibri"/>
              <a:sym typeface="Calibri"/>
            </a:endParaRPr>
          </a:p>
        </p:txBody>
      </p:sp>
      <p:sp>
        <p:nvSpPr>
          <p:cNvPr id="377" name="Shape 377"/>
          <p:cNvSpPr/>
          <p:nvPr/>
        </p:nvSpPr>
        <p:spPr>
          <a:xfrm>
            <a:off x="317725" y="990600"/>
            <a:ext cx="8064300" cy="533400"/>
          </a:xfrm>
          <a:prstGeom prst="roundRect">
            <a:avLst>
              <a:gd name="adj" fmla="val 16667"/>
            </a:avLst>
          </a:prstGeom>
          <a:solidFill>
            <a:srgbClr val="FFD850">
              <a:alpha val="49803"/>
            </a:srgbClr>
          </a:solidFill>
          <a:ln w="25400" cap="flat" cmpd="sng">
            <a:solidFill>
              <a:srgbClr val="71884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SzPct val="25000"/>
              <a:buNone/>
            </a:pPr>
            <a:r>
              <a:rPr lang="en-US" sz="2000">
                <a:solidFill>
                  <a:schemeClr val="dk1"/>
                </a:solidFill>
                <a:latin typeface="Calibri"/>
                <a:ea typeface="Calibri"/>
                <a:cs typeface="Calibri"/>
                <a:sym typeface="Calibri"/>
              </a:rPr>
              <a:t>Component 1: Content Knowledge</a:t>
            </a:r>
          </a:p>
        </p:txBody>
      </p:sp>
      <p:sp>
        <p:nvSpPr>
          <p:cNvPr id="378" name="Shape 378"/>
          <p:cNvSpPr/>
          <p:nvPr/>
        </p:nvSpPr>
        <p:spPr>
          <a:xfrm>
            <a:off x="317725" y="2563100"/>
            <a:ext cx="8064300" cy="762000"/>
          </a:xfrm>
          <a:prstGeom prst="roundRect">
            <a:avLst>
              <a:gd name="adj" fmla="val 16667"/>
            </a:avLst>
          </a:prstGeom>
          <a:solidFill>
            <a:srgbClr val="FFD850">
              <a:alpha val="49803"/>
            </a:srgbClr>
          </a:solidFill>
          <a:ln w="25400" cap="flat" cmpd="sng">
            <a:solidFill>
              <a:srgbClr val="71884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2000">
              <a:solidFill>
                <a:schemeClr val="dk1"/>
              </a:solidFill>
              <a:latin typeface="Calibri"/>
              <a:ea typeface="Calibri"/>
              <a:cs typeface="Calibri"/>
              <a:sym typeface="Calibri"/>
            </a:endParaRPr>
          </a:p>
          <a:p>
            <a:pPr marL="0" marR="0" lvl="0" indent="0" algn="l" rtl="0">
              <a:spcBef>
                <a:spcPts val="0"/>
              </a:spcBef>
              <a:buSzPct val="25000"/>
              <a:buNone/>
            </a:pPr>
            <a:r>
              <a:rPr lang="en-US" sz="2000">
                <a:solidFill>
                  <a:schemeClr val="dk1"/>
                </a:solidFill>
                <a:latin typeface="Calibri"/>
                <a:ea typeface="Calibri"/>
                <a:cs typeface="Calibri"/>
                <a:sym typeface="Calibri"/>
              </a:rPr>
              <a:t>Component 3: Teaching Practice and Learning Environment</a:t>
            </a:r>
          </a:p>
          <a:p>
            <a:pPr marL="0" marR="0" lvl="0" indent="0" algn="ctr" rtl="0">
              <a:spcBef>
                <a:spcPts val="0"/>
              </a:spcBef>
              <a:buNone/>
            </a:pPr>
            <a:endParaRPr sz="2000">
              <a:solidFill>
                <a:schemeClr val="dk1"/>
              </a:solidFill>
              <a:latin typeface="Calibri"/>
              <a:ea typeface="Calibri"/>
              <a:cs typeface="Calibri"/>
              <a:sym typeface="Calibri"/>
            </a:endParaRPr>
          </a:p>
        </p:txBody>
      </p:sp>
      <p:sp>
        <p:nvSpPr>
          <p:cNvPr id="379" name="Shape 379"/>
          <p:cNvSpPr/>
          <p:nvPr/>
        </p:nvSpPr>
        <p:spPr>
          <a:xfrm>
            <a:off x="317725" y="3483150"/>
            <a:ext cx="8064300" cy="762000"/>
          </a:xfrm>
          <a:prstGeom prst="roundRect">
            <a:avLst>
              <a:gd name="adj" fmla="val 16667"/>
            </a:avLst>
          </a:prstGeom>
          <a:solidFill>
            <a:srgbClr val="FFD850"/>
          </a:solidFill>
          <a:ln w="25400" cap="flat" cmpd="sng">
            <a:solidFill>
              <a:srgbClr val="71884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SzPct val="25000"/>
              <a:buNone/>
            </a:pPr>
            <a:r>
              <a:rPr lang="en-US" sz="2000">
                <a:solidFill>
                  <a:schemeClr val="dk1"/>
                </a:solidFill>
                <a:latin typeface="Calibri"/>
                <a:ea typeface="Calibri"/>
                <a:cs typeface="Calibri"/>
                <a:sym typeface="Calibri"/>
              </a:rPr>
              <a:t>Component 4:  Effective and Reflective Practitioner</a:t>
            </a:r>
          </a:p>
        </p:txBody>
      </p:sp>
      <p:sp>
        <p:nvSpPr>
          <p:cNvPr id="380" name="Shape 380"/>
          <p:cNvSpPr/>
          <p:nvPr/>
        </p:nvSpPr>
        <p:spPr>
          <a:xfrm>
            <a:off x="179075" y="395750"/>
            <a:ext cx="8202900" cy="436800"/>
          </a:xfrm>
          <a:prstGeom prst="rect">
            <a:avLst/>
          </a:prstGeom>
          <a:solidFill>
            <a:schemeClr val="tx1">
              <a:lumMod val="50000"/>
              <a:lumOff val="50000"/>
            </a:schemeClr>
          </a:solidFill>
          <a:ln w="25400" cap="flat" cmpd="sng">
            <a:solidFill>
              <a:srgbClr val="395E89"/>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2800">
                <a:solidFill>
                  <a:schemeClr val="lt1"/>
                </a:solidFill>
                <a:latin typeface="Calibri"/>
                <a:ea typeface="Calibri"/>
                <a:cs typeface="Calibri"/>
                <a:sym typeface="Calibri"/>
              </a:rPr>
              <a:t>2016-2017 Process at a Glance</a:t>
            </a:r>
          </a:p>
        </p:txBody>
      </p:sp>
      <p:sp>
        <p:nvSpPr>
          <p:cNvPr id="381" name="Shape 381"/>
          <p:cNvSpPr/>
          <p:nvPr/>
        </p:nvSpPr>
        <p:spPr>
          <a:xfrm>
            <a:off x="317725" y="1682050"/>
            <a:ext cx="8064300" cy="723000"/>
          </a:xfrm>
          <a:prstGeom prst="flowChartAlternateProcess">
            <a:avLst/>
          </a:prstGeom>
          <a:solidFill>
            <a:srgbClr val="FFD850">
              <a:alpha val="49800"/>
            </a:srgbClr>
          </a:solidFill>
          <a:ln w="25400" cap="flat" cmpd="sng">
            <a:solidFill>
              <a:srgbClr val="718840"/>
            </a:solidFill>
            <a:prstDash val="solid"/>
            <a:round/>
            <a:headEnd type="none" w="med" len="med"/>
            <a:tailEnd type="none" w="med" len="med"/>
          </a:ln>
        </p:spPr>
        <p:txBody>
          <a:bodyPr lIns="91425" tIns="91425" rIns="91425" bIns="91425" anchor="ctr" anchorCtr="0">
            <a:noAutofit/>
          </a:bodyPr>
          <a:lstStyle/>
          <a:p>
            <a:pPr lvl="0" rtl="0">
              <a:spcBef>
                <a:spcPts val="0"/>
              </a:spcBef>
              <a:buClr>
                <a:schemeClr val="dk1"/>
              </a:buClr>
              <a:buSzPct val="25000"/>
              <a:buFont typeface="Arial"/>
              <a:buNone/>
            </a:pPr>
            <a:r>
              <a:rPr lang="en-US" sz="2000">
                <a:solidFill>
                  <a:schemeClr val="dk1"/>
                </a:solidFill>
                <a:latin typeface="Calibri"/>
                <a:ea typeface="Calibri"/>
                <a:cs typeface="Calibri"/>
                <a:sym typeface="Calibri"/>
              </a:rPr>
              <a:t>Component 2: Differentiation in Instruction</a:t>
            </a:r>
          </a:p>
        </p:txBody>
      </p:sp>
      <p:sp>
        <p:nvSpPr>
          <p:cNvPr id="2" name="TextBox 1"/>
          <p:cNvSpPr txBox="1"/>
          <p:nvPr/>
        </p:nvSpPr>
        <p:spPr>
          <a:xfrm>
            <a:off x="317725" y="4546600"/>
            <a:ext cx="8064250" cy="1200329"/>
          </a:xfrm>
          <a:prstGeom prst="rect">
            <a:avLst/>
          </a:prstGeom>
          <a:noFill/>
        </p:spPr>
        <p:txBody>
          <a:bodyPr wrap="square" rtlCol="0">
            <a:spAutoFit/>
          </a:bodyPr>
          <a:lstStyle/>
          <a:p>
            <a:pPr algn="ctr"/>
            <a:r>
              <a:rPr lang="en-US" dirty="0" smtClean="0"/>
              <a:t>Candidates may choose the process that is right for their personal and professional life:   1 year, 2 years or a 3 year process.</a:t>
            </a:r>
          </a:p>
          <a:p>
            <a:pPr algn="ctr"/>
            <a:r>
              <a:rPr lang="en-US" dirty="0" smtClean="0"/>
              <a:t>Must complete </a:t>
            </a:r>
            <a:r>
              <a:rPr lang="en-US" dirty="0"/>
              <a:t>all 4 </a:t>
            </a:r>
            <a:r>
              <a:rPr lang="en-US" dirty="0" smtClean="0"/>
              <a:t>components within </a:t>
            </a:r>
            <a:r>
              <a:rPr lang="en-US" dirty="0"/>
              <a:t>three years.</a:t>
            </a:r>
          </a:p>
          <a:p>
            <a:pPr algn="ctr"/>
            <a:endParaRPr lang="en-US" dirty="0"/>
          </a:p>
        </p:txBody>
      </p:sp>
    </p:spTree>
    <p:extLst>
      <p:ext uri="{BB962C8B-B14F-4D97-AF65-F5344CB8AC3E}">
        <p14:creationId xmlns:p14="http://schemas.microsoft.com/office/powerpoint/2010/main" val="4244587884"/>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TotalTime>
  <Words>2421</Words>
  <Application>Microsoft Office PowerPoint</Application>
  <PresentationFormat>On-screen Show (4:3)</PresentationFormat>
  <Paragraphs>275</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National Board Certification CTE Focus</vt:lpstr>
      <vt:lpstr>Mission of the National Board for Professional Teaching Standards</vt:lpstr>
      <vt:lpstr>Why National Board?</vt:lpstr>
      <vt:lpstr>PowerPoint Presentation</vt:lpstr>
      <vt:lpstr>PowerPoint Presentation</vt:lpstr>
      <vt:lpstr>National Board Certification… </vt:lpstr>
      <vt:lpstr>8-CTE Strands</vt:lpstr>
      <vt:lpstr> </vt:lpstr>
      <vt:lpstr>PowerPoint Presentation</vt:lpstr>
      <vt:lpstr>What is your National Board timeline?</vt:lpstr>
      <vt:lpstr>Individual Activity</vt:lpstr>
      <vt:lpstr>It’s your job to know your WA State Teaching Certificate Timeline!</vt:lpstr>
      <vt:lpstr>Cost</vt:lpstr>
      <vt:lpstr>Advanced certification incentive in Washington State</vt:lpstr>
      <vt:lpstr>Financial Support in Washington State:  OSPI Conditional Loan</vt:lpstr>
      <vt:lpstr>PowerPoint Presentation</vt:lpstr>
      <vt:lpstr>Ready to Pursue? </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 Rockholt</dc:creator>
  <cp:lastModifiedBy>Bulfinch, Heather</cp:lastModifiedBy>
  <cp:revision>10</cp:revision>
  <dcterms:created xsi:type="dcterms:W3CDTF">2016-09-22T18:36:48Z</dcterms:created>
  <dcterms:modified xsi:type="dcterms:W3CDTF">2016-10-04T21:05:47Z</dcterms:modified>
</cp:coreProperties>
</file>